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71" r:id="rId14"/>
    <p:sldId id="270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1AD1AE-E9DF-4AD3-A980-4B35242AE8BB}" v="1906" dt="2023-12-07T11:28:25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ordstaverners.org/media/1117/guide-to-table-cricket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0" y="1383528"/>
            <a:ext cx="5925989" cy="3167510"/>
          </a:xfrm>
        </p:spPr>
        <p:txBody>
          <a:bodyPr anchor="b">
            <a:normAutofit/>
          </a:bodyPr>
          <a:lstStyle/>
          <a:p>
            <a:pPr algn="r"/>
            <a:r>
              <a:rPr lang="en-US" sz="7400" b="1" dirty="0">
                <a:cs typeface="Calibri Light"/>
              </a:rPr>
              <a:t>Multi-sports at Thomas Wolsey OA</a:t>
            </a:r>
            <a:endParaRPr lang="en-US" sz="7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1" y="4582814"/>
            <a:ext cx="5925987" cy="13126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dirty="0">
                <a:cs typeface="Calibri"/>
              </a:rPr>
              <a:t>A resource bank of activities of teachers</a:t>
            </a:r>
            <a:endParaRPr lang="en-US"/>
          </a:p>
        </p:txBody>
      </p:sp>
      <p:pic>
        <p:nvPicPr>
          <p:cNvPr id="4" name="Picture 3" descr="Thomas Wolsey School, Ipswich, Suffolk - We also run various courses ...">
            <a:extLst>
              <a:ext uri="{FF2B5EF4-FFF2-40B4-BE49-F238E27FC236}">
                <a16:creationId xmlns:a16="http://schemas.microsoft.com/office/drawing/2014/main" id="{906D6EDE-8113-4612-9676-6F698E69A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3724" y="2470108"/>
            <a:ext cx="2621772" cy="191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orts Hall Floor - Flooring Somerset">
            <a:extLst>
              <a:ext uri="{FF2B5EF4-FFF2-40B4-BE49-F238E27FC236}">
                <a16:creationId xmlns:a16="http://schemas.microsoft.com/office/drawing/2014/main" id="{3C1C99AC-42FB-FA2D-CDEC-4E3A175CD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7219" y="-1359872"/>
            <a:ext cx="12733866" cy="95293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F37F28-08C3-D7A6-5018-D8AD98AF765B}"/>
              </a:ext>
            </a:extLst>
          </p:cNvPr>
          <p:cNvSpPr txBox="1"/>
          <p:nvPr/>
        </p:nvSpPr>
        <p:spPr>
          <a:xfrm>
            <a:off x="628952" y="495904"/>
            <a:ext cx="5975047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Outline of Drill:</a:t>
            </a:r>
          </a:p>
          <a:p>
            <a:r>
              <a:rPr lang="en-US" dirty="0">
                <a:cs typeface="Calibri"/>
              </a:rPr>
              <a:t>Bean bag throw</a:t>
            </a:r>
            <a:r>
              <a:rPr lang="en-US" b="1" dirty="0">
                <a:cs typeface="Calibri"/>
              </a:rPr>
              <a:t>:</a:t>
            </a:r>
            <a:endParaRPr lang="en-US" dirty="0"/>
          </a:p>
          <a:p>
            <a:endParaRPr lang="en-US" b="1" dirty="0"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Place down a </a:t>
            </a:r>
            <a:r>
              <a:rPr lang="en-US" dirty="0" err="1">
                <a:cs typeface="Calibri"/>
              </a:rPr>
              <a:t>Panathlon</a:t>
            </a:r>
            <a:r>
              <a:rPr lang="en-US" dirty="0">
                <a:cs typeface="Calibri"/>
              </a:rPr>
              <a:t> mat.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Pupils can throw their bean bag towards the mat.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Whatever number they land on is the number of points they get. 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The activity does not have to be competitive.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2381F8-6313-51F6-A5C9-D4149D6A5A76}"/>
              </a:ext>
            </a:extLst>
          </p:cNvPr>
          <p:cNvSpPr txBox="1"/>
          <p:nvPr/>
        </p:nvSpPr>
        <p:spPr>
          <a:xfrm>
            <a:off x="677332" y="4934855"/>
            <a:ext cx="597504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Key coaching points: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Use the specific terminology.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Use a ramp where applicable.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Encourage pupils to spin the stone and not roll it.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6FDE65-17CC-13FB-3DC0-508674807188}"/>
              </a:ext>
            </a:extLst>
          </p:cNvPr>
          <p:cNvSpPr/>
          <p:nvPr/>
        </p:nvSpPr>
        <p:spPr>
          <a:xfrm>
            <a:off x="7257143" y="495904"/>
            <a:ext cx="4438952" cy="59145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>
            <a:extLst>
              <a:ext uri="{FF2B5EF4-FFF2-40B4-BE49-F238E27FC236}">
                <a16:creationId xmlns:a16="http://schemas.microsoft.com/office/drawing/2014/main" id="{F98155CD-8416-FC33-8E45-C1B1FEAC8CD8}"/>
              </a:ext>
            </a:extLst>
          </p:cNvPr>
          <p:cNvSpPr/>
          <p:nvPr/>
        </p:nvSpPr>
        <p:spPr>
          <a:xfrm>
            <a:off x="9557253" y="5422698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7067A03-91A6-1A62-5CB6-24CCC951037A}"/>
              </a:ext>
            </a:extLst>
          </p:cNvPr>
          <p:cNvSpPr/>
          <p:nvPr/>
        </p:nvSpPr>
        <p:spPr>
          <a:xfrm>
            <a:off x="8152190" y="1596571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949FBF8F-30E1-8468-DD8A-4DE0A44A8FD9}"/>
              </a:ext>
            </a:extLst>
          </p:cNvPr>
          <p:cNvSpPr/>
          <p:nvPr/>
        </p:nvSpPr>
        <p:spPr>
          <a:xfrm>
            <a:off x="8149368" y="5601304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DB37AB7-5F15-9DFB-E7BB-89064830841D}"/>
              </a:ext>
            </a:extLst>
          </p:cNvPr>
          <p:cNvSpPr/>
          <p:nvPr/>
        </p:nvSpPr>
        <p:spPr>
          <a:xfrm>
            <a:off x="10446657" y="5598482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7CCDA21-3371-18C8-9F58-1BD06FC4AE45}"/>
              </a:ext>
            </a:extLst>
          </p:cNvPr>
          <p:cNvSpPr/>
          <p:nvPr/>
        </p:nvSpPr>
        <p:spPr>
          <a:xfrm>
            <a:off x="10443834" y="1644549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>
            <a:extLst>
              <a:ext uri="{FF2B5EF4-FFF2-40B4-BE49-F238E27FC236}">
                <a16:creationId xmlns:a16="http://schemas.microsoft.com/office/drawing/2014/main" id="{6508093E-EDA1-9F35-A74E-672A358B6D06}"/>
              </a:ext>
            </a:extLst>
          </p:cNvPr>
          <p:cNvSpPr/>
          <p:nvPr/>
        </p:nvSpPr>
        <p:spPr>
          <a:xfrm>
            <a:off x="8654142" y="5422698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>
            <a:extLst>
              <a:ext uri="{FF2B5EF4-FFF2-40B4-BE49-F238E27FC236}">
                <a16:creationId xmlns:a16="http://schemas.microsoft.com/office/drawing/2014/main" id="{B8AD08CB-933B-EFF4-0581-7134545CCB71}"/>
              </a:ext>
            </a:extLst>
          </p:cNvPr>
          <p:cNvSpPr/>
          <p:nvPr/>
        </p:nvSpPr>
        <p:spPr>
          <a:xfrm>
            <a:off x="9063363" y="5422698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>
            <a:extLst>
              <a:ext uri="{FF2B5EF4-FFF2-40B4-BE49-F238E27FC236}">
                <a16:creationId xmlns:a16="http://schemas.microsoft.com/office/drawing/2014/main" id="{F2F8887B-8AE6-8489-9DAB-3FC77555D6E9}"/>
              </a:ext>
            </a:extLst>
          </p:cNvPr>
          <p:cNvSpPr/>
          <p:nvPr/>
        </p:nvSpPr>
        <p:spPr>
          <a:xfrm>
            <a:off x="10022919" y="5422698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D09BD01-D8C7-3465-3253-143A3BABEF6B}"/>
              </a:ext>
            </a:extLst>
          </p:cNvPr>
          <p:cNvSpPr/>
          <p:nvPr/>
        </p:nvSpPr>
        <p:spPr>
          <a:xfrm>
            <a:off x="9115777" y="5009444"/>
            <a:ext cx="183444" cy="25399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Virtual Panathlon 'fabulous' for SEN pupils across Essex - Panathlon ...">
            <a:extLst>
              <a:ext uri="{FF2B5EF4-FFF2-40B4-BE49-F238E27FC236}">
                <a16:creationId xmlns:a16="http://schemas.microsoft.com/office/drawing/2014/main" id="{1C3B4684-5882-C19E-B6B5-37AD045E48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4067" y="2015211"/>
            <a:ext cx="2743200" cy="2884021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7EE58A3-CE86-08BF-D708-09622098A8FD}"/>
              </a:ext>
            </a:extLst>
          </p:cNvPr>
          <p:cNvCxnSpPr/>
          <p:nvPr/>
        </p:nvCxnSpPr>
        <p:spPr>
          <a:xfrm flipV="1">
            <a:off x="9251244" y="3872087"/>
            <a:ext cx="166511" cy="104704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81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orts Hall Floor - Flooring Somerset">
            <a:extLst>
              <a:ext uri="{FF2B5EF4-FFF2-40B4-BE49-F238E27FC236}">
                <a16:creationId xmlns:a16="http://schemas.microsoft.com/office/drawing/2014/main" id="{3C1C99AC-42FB-FA2D-CDEC-4E3A175CD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7219" y="-1359872"/>
            <a:ext cx="12733866" cy="95293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F37F28-08C3-D7A6-5018-D8AD98AF765B}"/>
              </a:ext>
            </a:extLst>
          </p:cNvPr>
          <p:cNvSpPr txBox="1"/>
          <p:nvPr/>
        </p:nvSpPr>
        <p:spPr>
          <a:xfrm>
            <a:off x="628952" y="495904"/>
            <a:ext cx="5975047" cy="2585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Outline of Drill:</a:t>
            </a:r>
          </a:p>
          <a:p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New Age </a:t>
            </a:r>
            <a:r>
              <a:rPr lang="en-US" b="1" dirty="0" err="1">
                <a:cs typeface="Calibri"/>
              </a:rPr>
              <a:t>Kurling</a:t>
            </a:r>
            <a:r>
              <a:rPr lang="en-US" b="1" dirty="0">
                <a:cs typeface="Calibri"/>
              </a:rPr>
              <a:t> game:</a:t>
            </a:r>
          </a:p>
          <a:p>
            <a:endParaRPr lang="en-US" b="1" dirty="0"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We set up a coned grid.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Lead adult places the stone within the grid.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Pupils are asked to roll the curling stone towards the white stone. The aim is to get as close as they can to this stone.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The activity does not have to be competitive.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2381F8-6313-51F6-A5C9-D4149D6A5A76}"/>
              </a:ext>
            </a:extLst>
          </p:cNvPr>
          <p:cNvSpPr txBox="1"/>
          <p:nvPr/>
        </p:nvSpPr>
        <p:spPr>
          <a:xfrm>
            <a:off x="677332" y="4934855"/>
            <a:ext cx="597504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Key coaching points: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Use the specific terminology.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Use a ramp where applicable.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Encourage pupils to change the weight and direction of their roll.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6FDE65-17CC-13FB-3DC0-508674807188}"/>
              </a:ext>
            </a:extLst>
          </p:cNvPr>
          <p:cNvSpPr/>
          <p:nvPr/>
        </p:nvSpPr>
        <p:spPr>
          <a:xfrm>
            <a:off x="7257143" y="495904"/>
            <a:ext cx="4438952" cy="59145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Magnetic Disk 21">
            <a:extLst>
              <a:ext uri="{FF2B5EF4-FFF2-40B4-BE49-F238E27FC236}">
                <a16:creationId xmlns:a16="http://schemas.microsoft.com/office/drawing/2014/main" id="{B66B561E-A4AF-C739-F4E8-9292EA3F2915}"/>
              </a:ext>
            </a:extLst>
          </p:cNvPr>
          <p:cNvSpPr/>
          <p:nvPr/>
        </p:nvSpPr>
        <p:spPr>
          <a:xfrm>
            <a:off x="8777110" y="4938889"/>
            <a:ext cx="409222" cy="253999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Magnetic Disk 22">
            <a:extLst>
              <a:ext uri="{FF2B5EF4-FFF2-40B4-BE49-F238E27FC236}">
                <a16:creationId xmlns:a16="http://schemas.microsoft.com/office/drawing/2014/main" id="{0981B8A3-8FD6-65F8-CBA2-BB588D84857B}"/>
              </a:ext>
            </a:extLst>
          </p:cNvPr>
          <p:cNvSpPr/>
          <p:nvPr/>
        </p:nvSpPr>
        <p:spPr>
          <a:xfrm>
            <a:off x="9905999" y="4938888"/>
            <a:ext cx="409222" cy="253999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A5B6CA1-BBD4-CD6E-CEDB-9D807956E326}"/>
              </a:ext>
            </a:extLst>
          </p:cNvPr>
          <p:cNvCxnSpPr>
            <a:cxnSpLocks/>
          </p:cNvCxnSpPr>
          <p:nvPr/>
        </p:nvCxnSpPr>
        <p:spPr>
          <a:xfrm flipH="1" flipV="1">
            <a:off x="9599184" y="2985106"/>
            <a:ext cx="490663" cy="18352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miley Face 26">
            <a:extLst>
              <a:ext uri="{FF2B5EF4-FFF2-40B4-BE49-F238E27FC236}">
                <a16:creationId xmlns:a16="http://schemas.microsoft.com/office/drawing/2014/main" id="{F98155CD-8416-FC33-8E45-C1B1FEAC8CD8}"/>
              </a:ext>
            </a:extLst>
          </p:cNvPr>
          <p:cNvSpPr/>
          <p:nvPr/>
        </p:nvSpPr>
        <p:spPr>
          <a:xfrm>
            <a:off x="10206364" y="5267476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7067A03-91A6-1A62-5CB6-24CCC951037A}"/>
              </a:ext>
            </a:extLst>
          </p:cNvPr>
          <p:cNvSpPr/>
          <p:nvPr/>
        </p:nvSpPr>
        <p:spPr>
          <a:xfrm>
            <a:off x="8152190" y="1596571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949FBF8F-30E1-8468-DD8A-4DE0A44A8FD9}"/>
              </a:ext>
            </a:extLst>
          </p:cNvPr>
          <p:cNvSpPr/>
          <p:nvPr/>
        </p:nvSpPr>
        <p:spPr>
          <a:xfrm>
            <a:off x="8149368" y="5601304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DB37AB7-5F15-9DFB-E7BB-89064830841D}"/>
              </a:ext>
            </a:extLst>
          </p:cNvPr>
          <p:cNvSpPr/>
          <p:nvPr/>
        </p:nvSpPr>
        <p:spPr>
          <a:xfrm>
            <a:off x="10446657" y="5598482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7CCDA21-3371-18C8-9F58-1BD06FC4AE45}"/>
              </a:ext>
            </a:extLst>
          </p:cNvPr>
          <p:cNvSpPr/>
          <p:nvPr/>
        </p:nvSpPr>
        <p:spPr>
          <a:xfrm>
            <a:off x="10443834" y="1644549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77B59248-F049-1B7C-3FA3-AE8ACE64B05C}"/>
              </a:ext>
            </a:extLst>
          </p:cNvPr>
          <p:cNvSpPr/>
          <p:nvPr/>
        </p:nvSpPr>
        <p:spPr>
          <a:xfrm>
            <a:off x="9313332" y="2624666"/>
            <a:ext cx="409222" cy="253999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>
            <a:extLst>
              <a:ext uri="{FF2B5EF4-FFF2-40B4-BE49-F238E27FC236}">
                <a16:creationId xmlns:a16="http://schemas.microsoft.com/office/drawing/2014/main" id="{03D50451-AA97-FC12-C823-9DB1ECA59379}"/>
              </a:ext>
            </a:extLst>
          </p:cNvPr>
          <p:cNvSpPr/>
          <p:nvPr/>
        </p:nvSpPr>
        <p:spPr>
          <a:xfrm>
            <a:off x="9867697" y="5267476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>
            <a:extLst>
              <a:ext uri="{FF2B5EF4-FFF2-40B4-BE49-F238E27FC236}">
                <a16:creationId xmlns:a16="http://schemas.microsoft.com/office/drawing/2014/main" id="{877CD1D1-B584-9984-07F2-F53CC52982A0}"/>
              </a:ext>
            </a:extLst>
          </p:cNvPr>
          <p:cNvSpPr/>
          <p:nvPr/>
        </p:nvSpPr>
        <p:spPr>
          <a:xfrm>
            <a:off x="9077475" y="5295698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>
            <a:extLst>
              <a:ext uri="{FF2B5EF4-FFF2-40B4-BE49-F238E27FC236}">
                <a16:creationId xmlns:a16="http://schemas.microsoft.com/office/drawing/2014/main" id="{031DCC31-4C97-51E8-EC71-27C284F42D71}"/>
              </a:ext>
            </a:extLst>
          </p:cNvPr>
          <p:cNvSpPr/>
          <p:nvPr/>
        </p:nvSpPr>
        <p:spPr>
          <a:xfrm>
            <a:off x="8654141" y="5295698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62B4AA6-72CA-5BDA-6330-E7A9D40F54BC}"/>
              </a:ext>
            </a:extLst>
          </p:cNvPr>
          <p:cNvCxnSpPr>
            <a:cxnSpLocks/>
          </p:cNvCxnSpPr>
          <p:nvPr/>
        </p:nvCxnSpPr>
        <p:spPr>
          <a:xfrm flipV="1">
            <a:off x="8960958" y="3013328"/>
            <a:ext cx="454781" cy="17788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129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0" y="1383528"/>
            <a:ext cx="5925989" cy="3167510"/>
          </a:xfrm>
        </p:spPr>
        <p:txBody>
          <a:bodyPr anchor="b">
            <a:normAutofit/>
          </a:bodyPr>
          <a:lstStyle/>
          <a:p>
            <a:pPr algn="r"/>
            <a:r>
              <a:rPr lang="en-US" sz="7400" b="1" dirty="0">
                <a:cs typeface="Calibri Light"/>
              </a:rPr>
              <a:t>TABLE CRICKET AT TWOA</a:t>
            </a:r>
            <a:endParaRPr lang="en-US" sz="7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1" y="4582814"/>
            <a:ext cx="5925987" cy="13126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dirty="0">
                <a:cs typeface="Calibri"/>
              </a:rPr>
              <a:t>A resource bank of activities of teachers</a:t>
            </a:r>
            <a:endParaRPr lang="en-US"/>
          </a:p>
        </p:txBody>
      </p:sp>
      <p:pic>
        <p:nvPicPr>
          <p:cNvPr id="4" name="Picture 3" descr="Thomas Wolsey School, Ipswich, Suffolk - We also run various courses ...">
            <a:extLst>
              <a:ext uri="{FF2B5EF4-FFF2-40B4-BE49-F238E27FC236}">
                <a16:creationId xmlns:a16="http://schemas.microsoft.com/office/drawing/2014/main" id="{906D6EDE-8113-4612-9676-6F698E69A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3724" y="2470108"/>
            <a:ext cx="2621772" cy="191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36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orts Hall Floor - Flooring Somerset">
            <a:extLst>
              <a:ext uri="{FF2B5EF4-FFF2-40B4-BE49-F238E27FC236}">
                <a16:creationId xmlns:a16="http://schemas.microsoft.com/office/drawing/2014/main" id="{3C1C99AC-42FB-FA2D-CDEC-4E3A175CD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7219" y="-1359872"/>
            <a:ext cx="12733866" cy="95293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F37F28-08C3-D7A6-5018-D8AD98AF765B}"/>
              </a:ext>
            </a:extLst>
          </p:cNvPr>
          <p:cNvSpPr txBox="1"/>
          <p:nvPr/>
        </p:nvSpPr>
        <p:spPr>
          <a:xfrm>
            <a:off x="628952" y="495904"/>
            <a:ext cx="5975047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How to play Table Cricket:</a:t>
            </a:r>
          </a:p>
          <a:p>
            <a:endParaRPr lang="en-US" dirty="0"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A full guide for setting up, playing and scoring a game of Table Cricket has been provided by the Lord Taverners.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Please refer to the guide: </a:t>
            </a:r>
            <a:r>
              <a:rPr lang="en-US" dirty="0">
                <a:ea typeface="+mn-lt"/>
                <a:cs typeface="+mn-lt"/>
                <a:hlinkClick r:id="rId3"/>
              </a:rPr>
              <a:t>guide-to-table-cricket.pdf (lordstaverners.org)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2381F8-6313-51F6-A5C9-D4149D6A5A76}"/>
              </a:ext>
            </a:extLst>
          </p:cNvPr>
          <p:cNvSpPr txBox="1"/>
          <p:nvPr/>
        </p:nvSpPr>
        <p:spPr>
          <a:xfrm>
            <a:off x="677332" y="4934855"/>
            <a:ext cx="597504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Key coaching points: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Use the specific terminology.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Use a ramp where applicable.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Encourage pupils to change the weight and direction of their roll.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6FDE65-17CC-13FB-3DC0-508674807188}"/>
              </a:ext>
            </a:extLst>
          </p:cNvPr>
          <p:cNvSpPr/>
          <p:nvPr/>
        </p:nvSpPr>
        <p:spPr>
          <a:xfrm>
            <a:off x="7257143" y="495904"/>
            <a:ext cx="4438952" cy="59145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7067A03-91A6-1A62-5CB6-24CCC951037A}"/>
              </a:ext>
            </a:extLst>
          </p:cNvPr>
          <p:cNvSpPr/>
          <p:nvPr/>
        </p:nvSpPr>
        <p:spPr>
          <a:xfrm>
            <a:off x="8152190" y="1596571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949FBF8F-30E1-8468-DD8A-4DE0A44A8FD9}"/>
              </a:ext>
            </a:extLst>
          </p:cNvPr>
          <p:cNvSpPr/>
          <p:nvPr/>
        </p:nvSpPr>
        <p:spPr>
          <a:xfrm>
            <a:off x="8149368" y="5601304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DB37AB7-5F15-9DFB-E7BB-89064830841D}"/>
              </a:ext>
            </a:extLst>
          </p:cNvPr>
          <p:cNvSpPr/>
          <p:nvPr/>
        </p:nvSpPr>
        <p:spPr>
          <a:xfrm>
            <a:off x="10446657" y="5598482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7CCDA21-3371-18C8-9F58-1BD06FC4AE45}"/>
              </a:ext>
            </a:extLst>
          </p:cNvPr>
          <p:cNvSpPr/>
          <p:nvPr/>
        </p:nvSpPr>
        <p:spPr>
          <a:xfrm>
            <a:off x="10443834" y="1644549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74CF42F-849D-DB90-FFEE-A226FBF1C7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5512" y="1978766"/>
            <a:ext cx="4210755" cy="294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87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0" y="1383528"/>
            <a:ext cx="5925989" cy="3167510"/>
          </a:xfrm>
        </p:spPr>
        <p:txBody>
          <a:bodyPr anchor="b">
            <a:normAutofit/>
          </a:bodyPr>
          <a:lstStyle/>
          <a:p>
            <a:pPr algn="r"/>
            <a:r>
              <a:rPr lang="en-US" sz="7400" b="1" dirty="0">
                <a:cs typeface="Calibri Light"/>
              </a:rPr>
              <a:t>BOWLING AT TWOA</a:t>
            </a:r>
            <a:endParaRPr lang="en-US" sz="7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1" y="4582814"/>
            <a:ext cx="5925987" cy="13126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dirty="0">
                <a:cs typeface="Calibri"/>
              </a:rPr>
              <a:t>A resource bank of activities of teachers</a:t>
            </a:r>
            <a:endParaRPr lang="en-US"/>
          </a:p>
        </p:txBody>
      </p:sp>
      <p:pic>
        <p:nvPicPr>
          <p:cNvPr id="4" name="Picture 3" descr="Thomas Wolsey School, Ipswich, Suffolk - We also run various courses ...">
            <a:extLst>
              <a:ext uri="{FF2B5EF4-FFF2-40B4-BE49-F238E27FC236}">
                <a16:creationId xmlns:a16="http://schemas.microsoft.com/office/drawing/2014/main" id="{906D6EDE-8113-4612-9676-6F698E69A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3724" y="2470108"/>
            <a:ext cx="2621772" cy="191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273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orts Hall Floor - Flooring Somerset">
            <a:extLst>
              <a:ext uri="{FF2B5EF4-FFF2-40B4-BE49-F238E27FC236}">
                <a16:creationId xmlns:a16="http://schemas.microsoft.com/office/drawing/2014/main" id="{3C1C99AC-42FB-FA2D-CDEC-4E3A175CD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7219" y="-1359872"/>
            <a:ext cx="12733866" cy="95293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F37F28-08C3-D7A6-5018-D8AD98AF765B}"/>
              </a:ext>
            </a:extLst>
          </p:cNvPr>
          <p:cNvSpPr txBox="1"/>
          <p:nvPr/>
        </p:nvSpPr>
        <p:spPr>
          <a:xfrm>
            <a:off x="628952" y="495904"/>
            <a:ext cx="5975047" cy="31393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Outline of Drill:</a:t>
            </a:r>
          </a:p>
          <a:p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Coned Bowling:</a:t>
            </a:r>
          </a:p>
          <a:p>
            <a:endParaRPr lang="en-US" b="1" dirty="0"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We set up a coned grid.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At the end of the grid set up some cones within a bowling pin formation.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Encourage pupils, one at a time, to bowl towards the cones.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Each pupil has two goes and the number of cones knocked over is the number of points they get./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2381F8-6313-51F6-A5C9-D4149D6A5A76}"/>
              </a:ext>
            </a:extLst>
          </p:cNvPr>
          <p:cNvSpPr txBox="1"/>
          <p:nvPr/>
        </p:nvSpPr>
        <p:spPr>
          <a:xfrm>
            <a:off x="677332" y="4934855"/>
            <a:ext cx="597504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Key coaching points: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Use the specific terminology.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Use a ramp where applicable.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Encourage pupils to change the weight and direction of their roll.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6FDE65-17CC-13FB-3DC0-508674807188}"/>
              </a:ext>
            </a:extLst>
          </p:cNvPr>
          <p:cNvSpPr/>
          <p:nvPr/>
        </p:nvSpPr>
        <p:spPr>
          <a:xfrm>
            <a:off x="7341810" y="693460"/>
            <a:ext cx="4438952" cy="59145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A5B6CA1-BBD4-CD6E-CEDB-9D807956E326}"/>
              </a:ext>
            </a:extLst>
          </p:cNvPr>
          <p:cNvCxnSpPr>
            <a:cxnSpLocks/>
          </p:cNvCxnSpPr>
          <p:nvPr/>
        </p:nvCxnSpPr>
        <p:spPr>
          <a:xfrm flipV="1">
            <a:off x="9440736" y="2970995"/>
            <a:ext cx="59670" cy="18634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miley Face 26">
            <a:extLst>
              <a:ext uri="{FF2B5EF4-FFF2-40B4-BE49-F238E27FC236}">
                <a16:creationId xmlns:a16="http://schemas.microsoft.com/office/drawing/2014/main" id="{F98155CD-8416-FC33-8E45-C1B1FEAC8CD8}"/>
              </a:ext>
            </a:extLst>
          </p:cNvPr>
          <p:cNvSpPr/>
          <p:nvPr/>
        </p:nvSpPr>
        <p:spPr>
          <a:xfrm>
            <a:off x="9783031" y="5549698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7067A03-91A6-1A62-5CB6-24CCC951037A}"/>
              </a:ext>
            </a:extLst>
          </p:cNvPr>
          <p:cNvSpPr/>
          <p:nvPr/>
        </p:nvSpPr>
        <p:spPr>
          <a:xfrm>
            <a:off x="8575523" y="1130904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949FBF8F-30E1-8468-DD8A-4DE0A44A8FD9}"/>
              </a:ext>
            </a:extLst>
          </p:cNvPr>
          <p:cNvSpPr/>
          <p:nvPr/>
        </p:nvSpPr>
        <p:spPr>
          <a:xfrm>
            <a:off x="9475812" y="1128082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DB37AB7-5F15-9DFB-E7BB-89064830841D}"/>
              </a:ext>
            </a:extLst>
          </p:cNvPr>
          <p:cNvSpPr/>
          <p:nvPr/>
        </p:nvSpPr>
        <p:spPr>
          <a:xfrm>
            <a:off x="9896324" y="1125260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7CCDA21-3371-18C8-9F58-1BD06FC4AE45}"/>
              </a:ext>
            </a:extLst>
          </p:cNvPr>
          <p:cNvSpPr/>
          <p:nvPr/>
        </p:nvSpPr>
        <p:spPr>
          <a:xfrm>
            <a:off x="9046834" y="1136549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>
            <a:extLst>
              <a:ext uri="{FF2B5EF4-FFF2-40B4-BE49-F238E27FC236}">
                <a16:creationId xmlns:a16="http://schemas.microsoft.com/office/drawing/2014/main" id="{03D50451-AA97-FC12-C823-9DB1ECA59379}"/>
              </a:ext>
            </a:extLst>
          </p:cNvPr>
          <p:cNvSpPr/>
          <p:nvPr/>
        </p:nvSpPr>
        <p:spPr>
          <a:xfrm>
            <a:off x="9543141" y="5507365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>
            <a:extLst>
              <a:ext uri="{FF2B5EF4-FFF2-40B4-BE49-F238E27FC236}">
                <a16:creationId xmlns:a16="http://schemas.microsoft.com/office/drawing/2014/main" id="{877CD1D1-B584-9984-07F2-F53CC52982A0}"/>
              </a:ext>
            </a:extLst>
          </p:cNvPr>
          <p:cNvSpPr/>
          <p:nvPr/>
        </p:nvSpPr>
        <p:spPr>
          <a:xfrm>
            <a:off x="9331475" y="4801809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>
            <a:extLst>
              <a:ext uri="{FF2B5EF4-FFF2-40B4-BE49-F238E27FC236}">
                <a16:creationId xmlns:a16="http://schemas.microsoft.com/office/drawing/2014/main" id="{031DCC31-4C97-51E8-EC71-27C284F42D71}"/>
              </a:ext>
            </a:extLst>
          </p:cNvPr>
          <p:cNvSpPr/>
          <p:nvPr/>
        </p:nvSpPr>
        <p:spPr>
          <a:xfrm>
            <a:off x="9133919" y="5507365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7D740E58-C7BD-7701-E877-E72D5E3EC04C}"/>
              </a:ext>
            </a:extLst>
          </p:cNvPr>
          <p:cNvSpPr/>
          <p:nvPr/>
        </p:nvSpPr>
        <p:spPr>
          <a:xfrm>
            <a:off x="9712879" y="1534482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F1FDE850-6489-5CE0-48E4-CD8FECCA6218}"/>
              </a:ext>
            </a:extLst>
          </p:cNvPr>
          <p:cNvSpPr/>
          <p:nvPr/>
        </p:nvSpPr>
        <p:spPr>
          <a:xfrm>
            <a:off x="9317768" y="1534482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18EBDE9-8F21-2FA8-E0CB-2F3F77075231}"/>
              </a:ext>
            </a:extLst>
          </p:cNvPr>
          <p:cNvSpPr/>
          <p:nvPr/>
        </p:nvSpPr>
        <p:spPr>
          <a:xfrm>
            <a:off x="8837990" y="1534482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2CB57CB5-AC3E-E18E-3D5D-CA5BAA37868D}"/>
              </a:ext>
            </a:extLst>
          </p:cNvPr>
          <p:cNvSpPr/>
          <p:nvPr/>
        </p:nvSpPr>
        <p:spPr>
          <a:xfrm>
            <a:off x="9529434" y="1929593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F2003248-955A-0802-B7E4-93892223E945}"/>
              </a:ext>
            </a:extLst>
          </p:cNvPr>
          <p:cNvSpPr/>
          <p:nvPr/>
        </p:nvSpPr>
        <p:spPr>
          <a:xfrm>
            <a:off x="9106101" y="1887260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14487710-A2A4-FBDD-65EA-D6D61B66A1A8}"/>
              </a:ext>
            </a:extLst>
          </p:cNvPr>
          <p:cNvSpPr/>
          <p:nvPr/>
        </p:nvSpPr>
        <p:spPr>
          <a:xfrm>
            <a:off x="9317768" y="2296482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0C5B09F-48C2-61EA-9185-02F581AF3A1C}"/>
              </a:ext>
            </a:extLst>
          </p:cNvPr>
          <p:cNvSpPr/>
          <p:nvPr/>
        </p:nvSpPr>
        <p:spPr>
          <a:xfrm>
            <a:off x="9448397" y="2719413"/>
            <a:ext cx="145142" cy="1451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27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orts Hall Floor - Flooring Somerset">
            <a:extLst>
              <a:ext uri="{FF2B5EF4-FFF2-40B4-BE49-F238E27FC236}">
                <a16:creationId xmlns:a16="http://schemas.microsoft.com/office/drawing/2014/main" id="{3C1C99AC-42FB-FA2D-CDEC-4E3A175CD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7219" y="-1359872"/>
            <a:ext cx="12733866" cy="95293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F37F28-08C3-D7A6-5018-D8AD98AF765B}"/>
              </a:ext>
            </a:extLst>
          </p:cNvPr>
          <p:cNvSpPr txBox="1"/>
          <p:nvPr/>
        </p:nvSpPr>
        <p:spPr>
          <a:xfrm>
            <a:off x="628952" y="495904"/>
            <a:ext cx="5975047" cy="2585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Outline of Drill:</a:t>
            </a:r>
          </a:p>
          <a:p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10 PIN Bowling:</a:t>
            </a:r>
          </a:p>
          <a:p>
            <a:endParaRPr lang="en-US" b="1" dirty="0"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We set up a coned grid.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At the end of the grid set up some bowling pins.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Encourage pupils, one at a time, to bowl towards the pins.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Each pupil has two goes and the number of cones knocked over is the number of points they get.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2381F8-6313-51F6-A5C9-D4149D6A5A76}"/>
              </a:ext>
            </a:extLst>
          </p:cNvPr>
          <p:cNvSpPr txBox="1"/>
          <p:nvPr/>
        </p:nvSpPr>
        <p:spPr>
          <a:xfrm>
            <a:off x="677332" y="4934855"/>
            <a:ext cx="597504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Key coaching points: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Use the specific terminology.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Use a ramp where applicable.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Encourage pupils to change the weight and direction of their roll.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6FDE65-17CC-13FB-3DC0-508674807188}"/>
              </a:ext>
            </a:extLst>
          </p:cNvPr>
          <p:cNvSpPr/>
          <p:nvPr/>
        </p:nvSpPr>
        <p:spPr>
          <a:xfrm>
            <a:off x="7341810" y="693460"/>
            <a:ext cx="4438952" cy="59145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A5B6CA1-BBD4-CD6E-CEDB-9D807956E326}"/>
              </a:ext>
            </a:extLst>
          </p:cNvPr>
          <p:cNvCxnSpPr>
            <a:cxnSpLocks/>
          </p:cNvCxnSpPr>
          <p:nvPr/>
        </p:nvCxnSpPr>
        <p:spPr>
          <a:xfrm flipV="1">
            <a:off x="9440736" y="2970995"/>
            <a:ext cx="59670" cy="18634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miley Face 26">
            <a:extLst>
              <a:ext uri="{FF2B5EF4-FFF2-40B4-BE49-F238E27FC236}">
                <a16:creationId xmlns:a16="http://schemas.microsoft.com/office/drawing/2014/main" id="{F98155CD-8416-FC33-8E45-C1B1FEAC8CD8}"/>
              </a:ext>
            </a:extLst>
          </p:cNvPr>
          <p:cNvSpPr/>
          <p:nvPr/>
        </p:nvSpPr>
        <p:spPr>
          <a:xfrm>
            <a:off x="9783031" y="5549698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7067A03-91A6-1A62-5CB6-24CCC951037A}"/>
              </a:ext>
            </a:extLst>
          </p:cNvPr>
          <p:cNvSpPr/>
          <p:nvPr/>
        </p:nvSpPr>
        <p:spPr>
          <a:xfrm>
            <a:off x="8575523" y="1130904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949FBF8F-30E1-8468-DD8A-4DE0A44A8FD9}"/>
              </a:ext>
            </a:extLst>
          </p:cNvPr>
          <p:cNvSpPr/>
          <p:nvPr/>
        </p:nvSpPr>
        <p:spPr>
          <a:xfrm>
            <a:off x="9475812" y="1128082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DB37AB7-5F15-9DFB-E7BB-89064830841D}"/>
              </a:ext>
            </a:extLst>
          </p:cNvPr>
          <p:cNvSpPr/>
          <p:nvPr/>
        </p:nvSpPr>
        <p:spPr>
          <a:xfrm>
            <a:off x="9896324" y="1125260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7CCDA21-3371-18C8-9F58-1BD06FC4AE45}"/>
              </a:ext>
            </a:extLst>
          </p:cNvPr>
          <p:cNvSpPr/>
          <p:nvPr/>
        </p:nvSpPr>
        <p:spPr>
          <a:xfrm>
            <a:off x="9046834" y="1136549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>
            <a:extLst>
              <a:ext uri="{FF2B5EF4-FFF2-40B4-BE49-F238E27FC236}">
                <a16:creationId xmlns:a16="http://schemas.microsoft.com/office/drawing/2014/main" id="{03D50451-AA97-FC12-C823-9DB1ECA59379}"/>
              </a:ext>
            </a:extLst>
          </p:cNvPr>
          <p:cNvSpPr/>
          <p:nvPr/>
        </p:nvSpPr>
        <p:spPr>
          <a:xfrm>
            <a:off x="9543141" y="5507365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>
            <a:extLst>
              <a:ext uri="{FF2B5EF4-FFF2-40B4-BE49-F238E27FC236}">
                <a16:creationId xmlns:a16="http://schemas.microsoft.com/office/drawing/2014/main" id="{877CD1D1-B584-9984-07F2-F53CC52982A0}"/>
              </a:ext>
            </a:extLst>
          </p:cNvPr>
          <p:cNvSpPr/>
          <p:nvPr/>
        </p:nvSpPr>
        <p:spPr>
          <a:xfrm>
            <a:off x="9331475" y="4801809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>
            <a:extLst>
              <a:ext uri="{FF2B5EF4-FFF2-40B4-BE49-F238E27FC236}">
                <a16:creationId xmlns:a16="http://schemas.microsoft.com/office/drawing/2014/main" id="{031DCC31-4C97-51E8-EC71-27C284F42D71}"/>
              </a:ext>
            </a:extLst>
          </p:cNvPr>
          <p:cNvSpPr/>
          <p:nvPr/>
        </p:nvSpPr>
        <p:spPr>
          <a:xfrm>
            <a:off x="9133919" y="5507365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7D740E58-C7BD-7701-E877-E72D5E3EC04C}"/>
              </a:ext>
            </a:extLst>
          </p:cNvPr>
          <p:cNvSpPr/>
          <p:nvPr/>
        </p:nvSpPr>
        <p:spPr>
          <a:xfrm>
            <a:off x="9712879" y="1534482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F1FDE850-6489-5CE0-48E4-CD8FECCA6218}"/>
              </a:ext>
            </a:extLst>
          </p:cNvPr>
          <p:cNvSpPr/>
          <p:nvPr/>
        </p:nvSpPr>
        <p:spPr>
          <a:xfrm>
            <a:off x="9317768" y="1534482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18EBDE9-8F21-2FA8-E0CB-2F3F77075231}"/>
              </a:ext>
            </a:extLst>
          </p:cNvPr>
          <p:cNvSpPr/>
          <p:nvPr/>
        </p:nvSpPr>
        <p:spPr>
          <a:xfrm>
            <a:off x="8837990" y="1534482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2CB57CB5-AC3E-E18E-3D5D-CA5BAA37868D}"/>
              </a:ext>
            </a:extLst>
          </p:cNvPr>
          <p:cNvSpPr/>
          <p:nvPr/>
        </p:nvSpPr>
        <p:spPr>
          <a:xfrm>
            <a:off x="9529434" y="1929593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F2003248-955A-0802-B7E4-93892223E945}"/>
              </a:ext>
            </a:extLst>
          </p:cNvPr>
          <p:cNvSpPr/>
          <p:nvPr/>
        </p:nvSpPr>
        <p:spPr>
          <a:xfrm>
            <a:off x="9106101" y="1887260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14487710-A2A4-FBDD-65EA-D6D61B66A1A8}"/>
              </a:ext>
            </a:extLst>
          </p:cNvPr>
          <p:cNvSpPr/>
          <p:nvPr/>
        </p:nvSpPr>
        <p:spPr>
          <a:xfrm>
            <a:off x="9317768" y="2296482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0C5B09F-48C2-61EA-9185-02F581AF3A1C}"/>
              </a:ext>
            </a:extLst>
          </p:cNvPr>
          <p:cNvSpPr/>
          <p:nvPr/>
        </p:nvSpPr>
        <p:spPr>
          <a:xfrm>
            <a:off x="9448397" y="2719413"/>
            <a:ext cx="145142" cy="1451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5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0" y="1383528"/>
            <a:ext cx="5925989" cy="3167510"/>
          </a:xfrm>
        </p:spPr>
        <p:txBody>
          <a:bodyPr anchor="b">
            <a:normAutofit/>
          </a:bodyPr>
          <a:lstStyle/>
          <a:p>
            <a:pPr algn="r"/>
            <a:r>
              <a:rPr lang="en-US" sz="7400" b="1" dirty="0">
                <a:cs typeface="Calibri Light"/>
              </a:rPr>
              <a:t>BOCCIA AT TWOA</a:t>
            </a:r>
            <a:endParaRPr lang="en-US" sz="7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1" y="4582814"/>
            <a:ext cx="5925987" cy="13126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dirty="0">
                <a:cs typeface="Calibri"/>
              </a:rPr>
              <a:t>A resource bank of activities of teachers</a:t>
            </a:r>
            <a:endParaRPr lang="en-US"/>
          </a:p>
        </p:txBody>
      </p:sp>
      <p:pic>
        <p:nvPicPr>
          <p:cNvPr id="4" name="Picture 3" descr="Thomas Wolsey School, Ipswich, Suffolk - We also run various courses ...">
            <a:extLst>
              <a:ext uri="{FF2B5EF4-FFF2-40B4-BE49-F238E27FC236}">
                <a16:creationId xmlns:a16="http://schemas.microsoft.com/office/drawing/2014/main" id="{906D6EDE-8113-4612-9676-6F698E69A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3724" y="2470108"/>
            <a:ext cx="2621772" cy="191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09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orts Hall Floor - Flooring Somerset">
            <a:extLst>
              <a:ext uri="{FF2B5EF4-FFF2-40B4-BE49-F238E27FC236}">
                <a16:creationId xmlns:a16="http://schemas.microsoft.com/office/drawing/2014/main" id="{3C1C99AC-42FB-FA2D-CDEC-4E3A175CD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7219" y="-1359872"/>
            <a:ext cx="12733866" cy="95293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F37F28-08C3-D7A6-5018-D8AD98AF765B}"/>
              </a:ext>
            </a:extLst>
          </p:cNvPr>
          <p:cNvSpPr txBox="1"/>
          <p:nvPr/>
        </p:nvSpPr>
        <p:spPr>
          <a:xfrm>
            <a:off x="628952" y="495904"/>
            <a:ext cx="5975047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Outline of Drill:</a:t>
            </a:r>
          </a:p>
          <a:p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Boccia Aiming 1</a:t>
            </a:r>
            <a:endParaRPr lang="en-US" dirty="0">
              <a:cs typeface="Calibri"/>
            </a:endParaRPr>
          </a:p>
          <a:p>
            <a:endParaRPr lang="en-US" b="1" dirty="0"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We set up a coned grid.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Pupils are placed around the outside of the grid- they are each given 2 balls of the same </a:t>
            </a:r>
            <a:r>
              <a:rPr lang="en-US" dirty="0" err="1">
                <a:cs typeface="Calibri"/>
              </a:rPr>
              <a:t>colour</a:t>
            </a:r>
            <a:r>
              <a:rPr lang="en-US" dirty="0">
                <a:cs typeface="Calibri"/>
              </a:rPr>
              <a:t>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The lead adult places the white ball (the jack) into the </a:t>
            </a:r>
            <a:r>
              <a:rPr lang="en-US" err="1">
                <a:cs typeface="Calibri"/>
              </a:rPr>
              <a:t>centre</a:t>
            </a:r>
            <a:r>
              <a:rPr lang="en-US" dirty="0">
                <a:cs typeface="Calibri"/>
              </a:rPr>
              <a:t> of the grid.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Pupils are asked to throw the ball one at a time towards the jack.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The pupil closest to the jack wins a point for their team (red or blue).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The activity does not have to be competitive.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2381F8-6313-51F6-A5C9-D4149D6A5A76}"/>
              </a:ext>
            </a:extLst>
          </p:cNvPr>
          <p:cNvSpPr txBox="1"/>
          <p:nvPr/>
        </p:nvSpPr>
        <p:spPr>
          <a:xfrm>
            <a:off x="677332" y="4934855"/>
            <a:ext cx="597504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Key coaching points: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Use the specific terminology.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Use a ramp where applicable.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Encourage pupils to change the weight and direction of their throw.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6FDE65-17CC-13FB-3DC0-508674807188}"/>
              </a:ext>
            </a:extLst>
          </p:cNvPr>
          <p:cNvSpPr/>
          <p:nvPr/>
        </p:nvSpPr>
        <p:spPr>
          <a:xfrm>
            <a:off x="7257143" y="495904"/>
            <a:ext cx="4438952" cy="59145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2CECBEA4-2377-80D6-B7B7-7A4F9E66D890}"/>
              </a:ext>
            </a:extLst>
          </p:cNvPr>
          <p:cNvSpPr/>
          <p:nvPr/>
        </p:nvSpPr>
        <p:spPr>
          <a:xfrm>
            <a:off x="8152190" y="1596571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43EA2EFB-EA48-2B6A-7113-FA5CB71ECF1F}"/>
              </a:ext>
            </a:extLst>
          </p:cNvPr>
          <p:cNvSpPr/>
          <p:nvPr/>
        </p:nvSpPr>
        <p:spPr>
          <a:xfrm>
            <a:off x="10607522" y="1596570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8840D885-699F-1485-B2BC-C713EA425D02}"/>
              </a:ext>
            </a:extLst>
          </p:cNvPr>
          <p:cNvSpPr/>
          <p:nvPr/>
        </p:nvSpPr>
        <p:spPr>
          <a:xfrm>
            <a:off x="10607523" y="4934856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F23D165F-C9A8-D46D-BD1C-B3B911826514}"/>
              </a:ext>
            </a:extLst>
          </p:cNvPr>
          <p:cNvSpPr/>
          <p:nvPr/>
        </p:nvSpPr>
        <p:spPr>
          <a:xfrm>
            <a:off x="8164285" y="4934856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9F52E91-6E81-5011-AD9D-170771BEA305}"/>
              </a:ext>
            </a:extLst>
          </p:cNvPr>
          <p:cNvSpPr/>
          <p:nvPr/>
        </p:nvSpPr>
        <p:spPr>
          <a:xfrm>
            <a:off x="9313333" y="3181047"/>
            <a:ext cx="193523" cy="22980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>
            <a:extLst>
              <a:ext uri="{FF2B5EF4-FFF2-40B4-BE49-F238E27FC236}">
                <a16:creationId xmlns:a16="http://schemas.microsoft.com/office/drawing/2014/main" id="{18D192A7-C6E7-EF26-FEF4-F8F08F4BD8F1}"/>
              </a:ext>
            </a:extLst>
          </p:cNvPr>
          <p:cNvSpPr/>
          <p:nvPr/>
        </p:nvSpPr>
        <p:spPr>
          <a:xfrm>
            <a:off x="7765142" y="2346476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>
            <a:extLst>
              <a:ext uri="{FF2B5EF4-FFF2-40B4-BE49-F238E27FC236}">
                <a16:creationId xmlns:a16="http://schemas.microsoft.com/office/drawing/2014/main" id="{9E56E0C9-9C46-65A6-9B27-81A1ED7D5C80}"/>
              </a:ext>
            </a:extLst>
          </p:cNvPr>
          <p:cNvSpPr/>
          <p:nvPr/>
        </p:nvSpPr>
        <p:spPr>
          <a:xfrm>
            <a:off x="8793236" y="1221618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>
            <a:extLst>
              <a:ext uri="{FF2B5EF4-FFF2-40B4-BE49-F238E27FC236}">
                <a16:creationId xmlns:a16="http://schemas.microsoft.com/office/drawing/2014/main" id="{5712F598-EDDC-A33E-5EE0-2C7518C740E5}"/>
              </a:ext>
            </a:extLst>
          </p:cNvPr>
          <p:cNvSpPr/>
          <p:nvPr/>
        </p:nvSpPr>
        <p:spPr>
          <a:xfrm>
            <a:off x="11163903" y="2370666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>
            <a:extLst>
              <a:ext uri="{FF2B5EF4-FFF2-40B4-BE49-F238E27FC236}">
                <a16:creationId xmlns:a16="http://schemas.microsoft.com/office/drawing/2014/main" id="{9A36134B-43CC-F531-A832-0E8CA0823B48}"/>
              </a:ext>
            </a:extLst>
          </p:cNvPr>
          <p:cNvSpPr/>
          <p:nvPr/>
        </p:nvSpPr>
        <p:spPr>
          <a:xfrm>
            <a:off x="11163903" y="3918856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>
            <a:extLst>
              <a:ext uri="{FF2B5EF4-FFF2-40B4-BE49-F238E27FC236}">
                <a16:creationId xmlns:a16="http://schemas.microsoft.com/office/drawing/2014/main" id="{FAE1B14D-4906-DC53-870D-A8F0C4A804C3}"/>
              </a:ext>
            </a:extLst>
          </p:cNvPr>
          <p:cNvSpPr/>
          <p:nvPr/>
        </p:nvSpPr>
        <p:spPr>
          <a:xfrm>
            <a:off x="9978570" y="5491237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>
            <a:extLst>
              <a:ext uri="{FF2B5EF4-FFF2-40B4-BE49-F238E27FC236}">
                <a16:creationId xmlns:a16="http://schemas.microsoft.com/office/drawing/2014/main" id="{B5ADC1B3-84DC-0C54-8176-0C6CE932AEFF}"/>
              </a:ext>
            </a:extLst>
          </p:cNvPr>
          <p:cNvSpPr/>
          <p:nvPr/>
        </p:nvSpPr>
        <p:spPr>
          <a:xfrm>
            <a:off x="8902094" y="5491238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>
            <a:extLst>
              <a:ext uri="{FF2B5EF4-FFF2-40B4-BE49-F238E27FC236}">
                <a16:creationId xmlns:a16="http://schemas.microsoft.com/office/drawing/2014/main" id="{2BB87564-290A-889B-9AA9-3DF0001E1E47}"/>
              </a:ext>
            </a:extLst>
          </p:cNvPr>
          <p:cNvSpPr/>
          <p:nvPr/>
        </p:nvSpPr>
        <p:spPr>
          <a:xfrm>
            <a:off x="7765142" y="3918857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>
            <a:extLst>
              <a:ext uri="{FF2B5EF4-FFF2-40B4-BE49-F238E27FC236}">
                <a16:creationId xmlns:a16="http://schemas.microsoft.com/office/drawing/2014/main" id="{C62BD7A6-F69F-9FAF-4B29-55FB0B5B2EDF}"/>
              </a:ext>
            </a:extLst>
          </p:cNvPr>
          <p:cNvSpPr/>
          <p:nvPr/>
        </p:nvSpPr>
        <p:spPr>
          <a:xfrm>
            <a:off x="9857618" y="1221618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D249D8E-47CA-2B55-816A-C071271E7BD7}"/>
              </a:ext>
            </a:extLst>
          </p:cNvPr>
          <p:cNvSpPr/>
          <p:nvPr/>
        </p:nvSpPr>
        <p:spPr>
          <a:xfrm>
            <a:off x="9180286" y="2987524"/>
            <a:ext cx="145142" cy="14514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B82E162-3F77-5E10-8718-19840D2458A9}"/>
              </a:ext>
            </a:extLst>
          </p:cNvPr>
          <p:cNvCxnSpPr/>
          <p:nvPr/>
        </p:nvCxnSpPr>
        <p:spPr>
          <a:xfrm>
            <a:off x="8057848" y="2548466"/>
            <a:ext cx="1047447" cy="3943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46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orts Hall Floor - Flooring Somerset">
            <a:extLst>
              <a:ext uri="{FF2B5EF4-FFF2-40B4-BE49-F238E27FC236}">
                <a16:creationId xmlns:a16="http://schemas.microsoft.com/office/drawing/2014/main" id="{3C1C99AC-42FB-FA2D-CDEC-4E3A175CD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7219" y="-1359872"/>
            <a:ext cx="12733866" cy="95293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F37F28-08C3-D7A6-5018-D8AD98AF765B}"/>
              </a:ext>
            </a:extLst>
          </p:cNvPr>
          <p:cNvSpPr txBox="1"/>
          <p:nvPr/>
        </p:nvSpPr>
        <p:spPr>
          <a:xfrm>
            <a:off x="628952" y="495904"/>
            <a:ext cx="5975047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Outline of Drill:</a:t>
            </a:r>
          </a:p>
          <a:p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Boccia Aiming 3</a:t>
            </a:r>
            <a:endParaRPr lang="en-US" dirty="0">
              <a:cs typeface="Calibri"/>
            </a:endParaRPr>
          </a:p>
          <a:p>
            <a:endParaRPr lang="en-US" b="1" dirty="0"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We set up a coned grid.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Pupils are placed around the outside of the grid- they are each given 2 balls of the same </a:t>
            </a:r>
            <a:r>
              <a:rPr lang="en-US" dirty="0" err="1">
                <a:cs typeface="Calibri"/>
              </a:rPr>
              <a:t>colour</a:t>
            </a:r>
            <a:r>
              <a:rPr lang="en-US" dirty="0">
                <a:cs typeface="Calibri"/>
              </a:rPr>
              <a:t>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The lead adult places a skittle in the </a:t>
            </a:r>
            <a:r>
              <a:rPr lang="en-US" dirty="0" err="1">
                <a:cs typeface="Calibri"/>
              </a:rPr>
              <a:t>centre</a:t>
            </a:r>
            <a:r>
              <a:rPr lang="en-US" dirty="0">
                <a:cs typeface="Calibri"/>
              </a:rPr>
              <a:t> of the grid.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Pupils are asked to throw the ball one at a time towards the skittle, trying to knock it over. </a:t>
            </a:r>
          </a:p>
          <a:p>
            <a:pPr marL="285750" indent="-285750">
              <a:buFont typeface="Calibri"/>
              <a:buChar char="-"/>
            </a:pPr>
            <a:r>
              <a:rPr lang="en-US" dirty="0" err="1">
                <a:cs typeface="Calibri"/>
              </a:rPr>
              <a:t>Everytime</a:t>
            </a:r>
            <a:r>
              <a:rPr lang="en-US" dirty="0">
                <a:cs typeface="Calibri"/>
              </a:rPr>
              <a:t> a skittle gets knocked down the pupil wins a point for their team (red or blue).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The activity does not have to be competitive.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2381F8-6313-51F6-A5C9-D4149D6A5A76}"/>
              </a:ext>
            </a:extLst>
          </p:cNvPr>
          <p:cNvSpPr txBox="1"/>
          <p:nvPr/>
        </p:nvSpPr>
        <p:spPr>
          <a:xfrm>
            <a:off x="677332" y="4934855"/>
            <a:ext cx="597504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Key coaching points: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Use the specific terminology.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Use a ramp where applicable.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Encourage pupils to change the weight and direction of their throw.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6FDE65-17CC-13FB-3DC0-508674807188}"/>
              </a:ext>
            </a:extLst>
          </p:cNvPr>
          <p:cNvSpPr/>
          <p:nvPr/>
        </p:nvSpPr>
        <p:spPr>
          <a:xfrm>
            <a:off x="7257143" y="495904"/>
            <a:ext cx="4438952" cy="59145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2CECBEA4-2377-80D6-B7B7-7A4F9E66D890}"/>
              </a:ext>
            </a:extLst>
          </p:cNvPr>
          <p:cNvSpPr/>
          <p:nvPr/>
        </p:nvSpPr>
        <p:spPr>
          <a:xfrm>
            <a:off x="8152190" y="1596571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43EA2EFB-EA48-2B6A-7113-FA5CB71ECF1F}"/>
              </a:ext>
            </a:extLst>
          </p:cNvPr>
          <p:cNvSpPr/>
          <p:nvPr/>
        </p:nvSpPr>
        <p:spPr>
          <a:xfrm>
            <a:off x="10607522" y="1596570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8840D885-699F-1485-B2BC-C713EA425D02}"/>
              </a:ext>
            </a:extLst>
          </p:cNvPr>
          <p:cNvSpPr/>
          <p:nvPr/>
        </p:nvSpPr>
        <p:spPr>
          <a:xfrm>
            <a:off x="10607523" y="4934856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F23D165F-C9A8-D46D-BD1C-B3B911826514}"/>
              </a:ext>
            </a:extLst>
          </p:cNvPr>
          <p:cNvSpPr/>
          <p:nvPr/>
        </p:nvSpPr>
        <p:spPr>
          <a:xfrm>
            <a:off x="8164285" y="4934856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>
            <a:extLst>
              <a:ext uri="{FF2B5EF4-FFF2-40B4-BE49-F238E27FC236}">
                <a16:creationId xmlns:a16="http://schemas.microsoft.com/office/drawing/2014/main" id="{18D192A7-C6E7-EF26-FEF4-F8F08F4BD8F1}"/>
              </a:ext>
            </a:extLst>
          </p:cNvPr>
          <p:cNvSpPr/>
          <p:nvPr/>
        </p:nvSpPr>
        <p:spPr>
          <a:xfrm>
            <a:off x="7765142" y="2346476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>
            <a:extLst>
              <a:ext uri="{FF2B5EF4-FFF2-40B4-BE49-F238E27FC236}">
                <a16:creationId xmlns:a16="http://schemas.microsoft.com/office/drawing/2014/main" id="{9E56E0C9-9C46-65A6-9B27-81A1ED7D5C80}"/>
              </a:ext>
            </a:extLst>
          </p:cNvPr>
          <p:cNvSpPr/>
          <p:nvPr/>
        </p:nvSpPr>
        <p:spPr>
          <a:xfrm>
            <a:off x="8793236" y="1221618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>
            <a:extLst>
              <a:ext uri="{FF2B5EF4-FFF2-40B4-BE49-F238E27FC236}">
                <a16:creationId xmlns:a16="http://schemas.microsoft.com/office/drawing/2014/main" id="{5712F598-EDDC-A33E-5EE0-2C7518C740E5}"/>
              </a:ext>
            </a:extLst>
          </p:cNvPr>
          <p:cNvSpPr/>
          <p:nvPr/>
        </p:nvSpPr>
        <p:spPr>
          <a:xfrm>
            <a:off x="11163903" y="2370666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>
            <a:extLst>
              <a:ext uri="{FF2B5EF4-FFF2-40B4-BE49-F238E27FC236}">
                <a16:creationId xmlns:a16="http://schemas.microsoft.com/office/drawing/2014/main" id="{9A36134B-43CC-F531-A832-0E8CA0823B48}"/>
              </a:ext>
            </a:extLst>
          </p:cNvPr>
          <p:cNvSpPr/>
          <p:nvPr/>
        </p:nvSpPr>
        <p:spPr>
          <a:xfrm>
            <a:off x="11163903" y="3918856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>
            <a:extLst>
              <a:ext uri="{FF2B5EF4-FFF2-40B4-BE49-F238E27FC236}">
                <a16:creationId xmlns:a16="http://schemas.microsoft.com/office/drawing/2014/main" id="{FAE1B14D-4906-DC53-870D-A8F0C4A804C3}"/>
              </a:ext>
            </a:extLst>
          </p:cNvPr>
          <p:cNvSpPr/>
          <p:nvPr/>
        </p:nvSpPr>
        <p:spPr>
          <a:xfrm>
            <a:off x="9978570" y="5491237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>
            <a:extLst>
              <a:ext uri="{FF2B5EF4-FFF2-40B4-BE49-F238E27FC236}">
                <a16:creationId xmlns:a16="http://schemas.microsoft.com/office/drawing/2014/main" id="{B5ADC1B3-84DC-0C54-8176-0C6CE932AEFF}"/>
              </a:ext>
            </a:extLst>
          </p:cNvPr>
          <p:cNvSpPr/>
          <p:nvPr/>
        </p:nvSpPr>
        <p:spPr>
          <a:xfrm>
            <a:off x="8902094" y="5491238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>
            <a:extLst>
              <a:ext uri="{FF2B5EF4-FFF2-40B4-BE49-F238E27FC236}">
                <a16:creationId xmlns:a16="http://schemas.microsoft.com/office/drawing/2014/main" id="{2BB87564-290A-889B-9AA9-3DF0001E1E47}"/>
              </a:ext>
            </a:extLst>
          </p:cNvPr>
          <p:cNvSpPr/>
          <p:nvPr/>
        </p:nvSpPr>
        <p:spPr>
          <a:xfrm>
            <a:off x="7765142" y="3918857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>
            <a:extLst>
              <a:ext uri="{FF2B5EF4-FFF2-40B4-BE49-F238E27FC236}">
                <a16:creationId xmlns:a16="http://schemas.microsoft.com/office/drawing/2014/main" id="{C62BD7A6-F69F-9FAF-4B29-55FB0B5B2EDF}"/>
              </a:ext>
            </a:extLst>
          </p:cNvPr>
          <p:cNvSpPr/>
          <p:nvPr/>
        </p:nvSpPr>
        <p:spPr>
          <a:xfrm>
            <a:off x="9857618" y="1221618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D249D8E-47CA-2B55-816A-C071271E7BD7}"/>
              </a:ext>
            </a:extLst>
          </p:cNvPr>
          <p:cNvSpPr/>
          <p:nvPr/>
        </p:nvSpPr>
        <p:spPr>
          <a:xfrm>
            <a:off x="9180286" y="2987524"/>
            <a:ext cx="145142" cy="14514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B82E162-3F77-5E10-8718-19840D2458A9}"/>
              </a:ext>
            </a:extLst>
          </p:cNvPr>
          <p:cNvCxnSpPr/>
          <p:nvPr/>
        </p:nvCxnSpPr>
        <p:spPr>
          <a:xfrm>
            <a:off x="8057848" y="2548466"/>
            <a:ext cx="1047447" cy="3943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ylinder 20">
            <a:extLst>
              <a:ext uri="{FF2B5EF4-FFF2-40B4-BE49-F238E27FC236}">
                <a16:creationId xmlns:a16="http://schemas.microsoft.com/office/drawing/2014/main" id="{B17F8C66-865E-2AD7-83E0-2314D2A3EF68}"/>
              </a:ext>
            </a:extLst>
          </p:cNvPr>
          <p:cNvSpPr/>
          <p:nvPr/>
        </p:nvSpPr>
        <p:spPr>
          <a:xfrm>
            <a:off x="9397999" y="2527904"/>
            <a:ext cx="169333" cy="677333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0A98AE6-E938-43B7-8FFD-391ECE0B5D81}"/>
              </a:ext>
            </a:extLst>
          </p:cNvPr>
          <p:cNvCxnSpPr/>
          <p:nvPr/>
        </p:nvCxnSpPr>
        <p:spPr>
          <a:xfrm flipV="1">
            <a:off x="9400419" y="2737153"/>
            <a:ext cx="160593" cy="4838"/>
          </a:xfrm>
          <a:prstGeom prst="straightConnector1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92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orts Hall Floor - Flooring Somerset">
            <a:extLst>
              <a:ext uri="{FF2B5EF4-FFF2-40B4-BE49-F238E27FC236}">
                <a16:creationId xmlns:a16="http://schemas.microsoft.com/office/drawing/2014/main" id="{3C1C99AC-42FB-FA2D-CDEC-4E3A175CD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7219" y="-1359872"/>
            <a:ext cx="12733866" cy="95293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F37F28-08C3-D7A6-5018-D8AD98AF765B}"/>
              </a:ext>
            </a:extLst>
          </p:cNvPr>
          <p:cNvSpPr txBox="1"/>
          <p:nvPr/>
        </p:nvSpPr>
        <p:spPr>
          <a:xfrm>
            <a:off x="628952" y="495904"/>
            <a:ext cx="5975047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Outline of Drill:</a:t>
            </a:r>
          </a:p>
          <a:p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Boccia Aiming 2</a:t>
            </a:r>
            <a:endParaRPr lang="en-US" dirty="0">
              <a:cs typeface="Calibri"/>
            </a:endParaRPr>
          </a:p>
          <a:p>
            <a:endParaRPr lang="en-US" b="1" dirty="0"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We set up a coned grid.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Pupils are placed around the outside of the grid- they are each given 2 balls of the same </a:t>
            </a:r>
            <a:r>
              <a:rPr lang="en-US" dirty="0" err="1">
                <a:cs typeface="Calibri"/>
              </a:rPr>
              <a:t>colour</a:t>
            </a:r>
            <a:r>
              <a:rPr lang="en-US" dirty="0">
                <a:cs typeface="Calibri"/>
              </a:rPr>
              <a:t>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The lead adult sets up a triangle of cones in the </a:t>
            </a:r>
            <a:r>
              <a:rPr lang="en-US" dirty="0" err="1">
                <a:cs typeface="Calibri"/>
              </a:rPr>
              <a:t>centre</a:t>
            </a:r>
            <a:r>
              <a:rPr lang="en-US" dirty="0">
                <a:cs typeface="Calibri"/>
              </a:rPr>
              <a:t> of the grid.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Pupils are asked to throw the ball one at a time, trying to make the ball land in the </a:t>
            </a:r>
            <a:r>
              <a:rPr lang="en-US" dirty="0" err="1">
                <a:cs typeface="Calibri"/>
              </a:rPr>
              <a:t>centre</a:t>
            </a:r>
            <a:r>
              <a:rPr lang="en-US" dirty="0">
                <a:cs typeface="Calibri"/>
              </a:rPr>
              <a:t> of the triangle.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If the ball lands in the triangle then the pupil wins a point for their team (red or blue).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The activity does not have to be competitive.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2381F8-6313-51F6-A5C9-D4149D6A5A76}"/>
              </a:ext>
            </a:extLst>
          </p:cNvPr>
          <p:cNvSpPr txBox="1"/>
          <p:nvPr/>
        </p:nvSpPr>
        <p:spPr>
          <a:xfrm>
            <a:off x="677332" y="4934855"/>
            <a:ext cx="597504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Key coaching points: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Use the specific terminology.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Use a ramp where applicable.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Encourage pupils to change the weight and direction of their throw.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6FDE65-17CC-13FB-3DC0-508674807188}"/>
              </a:ext>
            </a:extLst>
          </p:cNvPr>
          <p:cNvSpPr/>
          <p:nvPr/>
        </p:nvSpPr>
        <p:spPr>
          <a:xfrm>
            <a:off x="7257143" y="495904"/>
            <a:ext cx="4438952" cy="59145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2CECBEA4-2377-80D6-B7B7-7A4F9E66D890}"/>
              </a:ext>
            </a:extLst>
          </p:cNvPr>
          <p:cNvSpPr/>
          <p:nvPr/>
        </p:nvSpPr>
        <p:spPr>
          <a:xfrm>
            <a:off x="8152190" y="1596571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43EA2EFB-EA48-2B6A-7113-FA5CB71ECF1F}"/>
              </a:ext>
            </a:extLst>
          </p:cNvPr>
          <p:cNvSpPr/>
          <p:nvPr/>
        </p:nvSpPr>
        <p:spPr>
          <a:xfrm>
            <a:off x="10607522" y="1596570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8840D885-699F-1485-B2BC-C713EA425D02}"/>
              </a:ext>
            </a:extLst>
          </p:cNvPr>
          <p:cNvSpPr/>
          <p:nvPr/>
        </p:nvSpPr>
        <p:spPr>
          <a:xfrm>
            <a:off x="10607523" y="4934856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F23D165F-C9A8-D46D-BD1C-B3B911826514}"/>
              </a:ext>
            </a:extLst>
          </p:cNvPr>
          <p:cNvSpPr/>
          <p:nvPr/>
        </p:nvSpPr>
        <p:spPr>
          <a:xfrm>
            <a:off x="8164285" y="4934856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>
            <a:extLst>
              <a:ext uri="{FF2B5EF4-FFF2-40B4-BE49-F238E27FC236}">
                <a16:creationId xmlns:a16="http://schemas.microsoft.com/office/drawing/2014/main" id="{18D192A7-C6E7-EF26-FEF4-F8F08F4BD8F1}"/>
              </a:ext>
            </a:extLst>
          </p:cNvPr>
          <p:cNvSpPr/>
          <p:nvPr/>
        </p:nvSpPr>
        <p:spPr>
          <a:xfrm>
            <a:off x="7765142" y="2346476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iley Face 11">
            <a:extLst>
              <a:ext uri="{FF2B5EF4-FFF2-40B4-BE49-F238E27FC236}">
                <a16:creationId xmlns:a16="http://schemas.microsoft.com/office/drawing/2014/main" id="{9E56E0C9-9C46-65A6-9B27-81A1ED7D5C80}"/>
              </a:ext>
            </a:extLst>
          </p:cNvPr>
          <p:cNvSpPr/>
          <p:nvPr/>
        </p:nvSpPr>
        <p:spPr>
          <a:xfrm>
            <a:off x="8793236" y="1221618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>
            <a:extLst>
              <a:ext uri="{FF2B5EF4-FFF2-40B4-BE49-F238E27FC236}">
                <a16:creationId xmlns:a16="http://schemas.microsoft.com/office/drawing/2014/main" id="{5712F598-EDDC-A33E-5EE0-2C7518C740E5}"/>
              </a:ext>
            </a:extLst>
          </p:cNvPr>
          <p:cNvSpPr/>
          <p:nvPr/>
        </p:nvSpPr>
        <p:spPr>
          <a:xfrm>
            <a:off x="11163903" y="2370666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>
            <a:extLst>
              <a:ext uri="{FF2B5EF4-FFF2-40B4-BE49-F238E27FC236}">
                <a16:creationId xmlns:a16="http://schemas.microsoft.com/office/drawing/2014/main" id="{9A36134B-43CC-F531-A832-0E8CA0823B48}"/>
              </a:ext>
            </a:extLst>
          </p:cNvPr>
          <p:cNvSpPr/>
          <p:nvPr/>
        </p:nvSpPr>
        <p:spPr>
          <a:xfrm>
            <a:off x="11163903" y="3918856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>
            <a:extLst>
              <a:ext uri="{FF2B5EF4-FFF2-40B4-BE49-F238E27FC236}">
                <a16:creationId xmlns:a16="http://schemas.microsoft.com/office/drawing/2014/main" id="{FAE1B14D-4906-DC53-870D-A8F0C4A804C3}"/>
              </a:ext>
            </a:extLst>
          </p:cNvPr>
          <p:cNvSpPr/>
          <p:nvPr/>
        </p:nvSpPr>
        <p:spPr>
          <a:xfrm>
            <a:off x="9978570" y="5491237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>
            <a:extLst>
              <a:ext uri="{FF2B5EF4-FFF2-40B4-BE49-F238E27FC236}">
                <a16:creationId xmlns:a16="http://schemas.microsoft.com/office/drawing/2014/main" id="{B5ADC1B3-84DC-0C54-8176-0C6CE932AEFF}"/>
              </a:ext>
            </a:extLst>
          </p:cNvPr>
          <p:cNvSpPr/>
          <p:nvPr/>
        </p:nvSpPr>
        <p:spPr>
          <a:xfrm>
            <a:off x="8902094" y="5491238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>
            <a:extLst>
              <a:ext uri="{FF2B5EF4-FFF2-40B4-BE49-F238E27FC236}">
                <a16:creationId xmlns:a16="http://schemas.microsoft.com/office/drawing/2014/main" id="{2BB87564-290A-889B-9AA9-3DF0001E1E47}"/>
              </a:ext>
            </a:extLst>
          </p:cNvPr>
          <p:cNvSpPr/>
          <p:nvPr/>
        </p:nvSpPr>
        <p:spPr>
          <a:xfrm>
            <a:off x="7765142" y="3918857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iley Face 17">
            <a:extLst>
              <a:ext uri="{FF2B5EF4-FFF2-40B4-BE49-F238E27FC236}">
                <a16:creationId xmlns:a16="http://schemas.microsoft.com/office/drawing/2014/main" id="{C62BD7A6-F69F-9FAF-4B29-55FB0B5B2EDF}"/>
              </a:ext>
            </a:extLst>
          </p:cNvPr>
          <p:cNvSpPr/>
          <p:nvPr/>
        </p:nvSpPr>
        <p:spPr>
          <a:xfrm>
            <a:off x="9857618" y="1221618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D249D8E-47CA-2B55-816A-C071271E7BD7}"/>
              </a:ext>
            </a:extLst>
          </p:cNvPr>
          <p:cNvSpPr/>
          <p:nvPr/>
        </p:nvSpPr>
        <p:spPr>
          <a:xfrm>
            <a:off x="9180286" y="2987524"/>
            <a:ext cx="145142" cy="14514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B82E162-3F77-5E10-8718-19840D2458A9}"/>
              </a:ext>
            </a:extLst>
          </p:cNvPr>
          <p:cNvCxnSpPr/>
          <p:nvPr/>
        </p:nvCxnSpPr>
        <p:spPr>
          <a:xfrm>
            <a:off x="8057848" y="2548466"/>
            <a:ext cx="1047447" cy="3943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7CA45BC2-F1CE-AE2C-2F03-EBBE3B7B0EEA}"/>
              </a:ext>
            </a:extLst>
          </p:cNvPr>
          <p:cNvSpPr/>
          <p:nvPr/>
        </p:nvSpPr>
        <p:spPr>
          <a:xfrm>
            <a:off x="9119808" y="2491618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D144ED9B-3BA9-A59D-BB38-33434060BB10}"/>
              </a:ext>
            </a:extLst>
          </p:cNvPr>
          <p:cNvSpPr/>
          <p:nvPr/>
        </p:nvSpPr>
        <p:spPr>
          <a:xfrm>
            <a:off x="9482664" y="3132664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8443CE13-FE80-8B74-EB7C-AD71A13C5BD7}"/>
              </a:ext>
            </a:extLst>
          </p:cNvPr>
          <p:cNvSpPr/>
          <p:nvPr/>
        </p:nvSpPr>
        <p:spPr>
          <a:xfrm>
            <a:off x="8756949" y="3132663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54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orts Hall Floor - Flooring Somerset">
            <a:extLst>
              <a:ext uri="{FF2B5EF4-FFF2-40B4-BE49-F238E27FC236}">
                <a16:creationId xmlns:a16="http://schemas.microsoft.com/office/drawing/2014/main" id="{3C1C99AC-42FB-FA2D-CDEC-4E3A175CD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7219" y="-1359872"/>
            <a:ext cx="12733866" cy="95293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F37F28-08C3-D7A6-5018-D8AD98AF765B}"/>
              </a:ext>
            </a:extLst>
          </p:cNvPr>
          <p:cNvSpPr txBox="1"/>
          <p:nvPr/>
        </p:nvSpPr>
        <p:spPr>
          <a:xfrm>
            <a:off x="544285" y="114904"/>
            <a:ext cx="5975047" cy="64633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Outline of Drill:</a:t>
            </a:r>
          </a:p>
          <a:p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Boccia Game</a:t>
            </a:r>
            <a:endParaRPr lang="en-US" dirty="0">
              <a:cs typeface="Calibri"/>
            </a:endParaRPr>
          </a:p>
          <a:p>
            <a:endParaRPr lang="en-US" b="1" dirty="0"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The Rules</a:t>
            </a:r>
          </a:p>
          <a:p>
            <a:pPr marL="285750" indent="-285750">
              <a:buFont typeface="Calibri"/>
              <a:buChar char="-"/>
            </a:pPr>
            <a:r>
              <a:rPr lang="en-US">
                <a:cs typeface="Calibri"/>
              </a:rPr>
              <a:t>· 6 players per match, 3 from each team.</a:t>
            </a:r>
            <a:endParaRPr lang="en-US"/>
          </a:p>
          <a:p>
            <a:pPr marL="285750" indent="-285750">
              <a:buFont typeface="Calibri"/>
              <a:buChar char="-"/>
            </a:pPr>
            <a:r>
              <a:rPr lang="en-US">
                <a:cs typeface="Calibri"/>
              </a:rPr>
              <a:t>· One team has the blue balls, the other has the red balls</a:t>
            </a:r>
            <a:endParaRPr lang="en-US"/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· Players sit on alternate seats i.e.</a:t>
            </a:r>
            <a:endParaRPr lang="en-US" dirty="0"/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Red, Blue, Red, Blue, Red, Blue</a:t>
            </a:r>
            <a:endParaRPr lang="en-US" dirty="0"/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· Each player has 2 balls.</a:t>
            </a:r>
            <a:endParaRPr lang="en-US" dirty="0"/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· The first player throws the white ball onto the court</a:t>
            </a:r>
            <a:endParaRPr lang="en-US" dirty="0"/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· They then throw their </a:t>
            </a:r>
            <a:r>
              <a:rPr lang="en-US" dirty="0" err="1">
                <a:cs typeface="Calibri"/>
              </a:rPr>
              <a:t>colour</a:t>
            </a:r>
            <a:r>
              <a:rPr lang="en-US" dirty="0">
                <a:cs typeface="Calibri"/>
              </a:rPr>
              <a:t> as close to the white as possible</a:t>
            </a:r>
            <a:endParaRPr lang="en-US" dirty="0"/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· Going down the line, each player has their throw. Repeat for both balls to be thrown by each player.</a:t>
            </a:r>
            <a:endParaRPr lang="en-US" dirty="0"/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· Closest </a:t>
            </a:r>
            <a:r>
              <a:rPr lang="en-US" dirty="0" err="1">
                <a:cs typeface="Calibri"/>
              </a:rPr>
              <a:t>colour</a:t>
            </a:r>
            <a:r>
              <a:rPr lang="en-US" dirty="0">
                <a:cs typeface="Calibri"/>
              </a:rPr>
              <a:t> to the white wins a point. Can score multiple points if more than one ball is closer than any of the opposing </a:t>
            </a:r>
            <a:r>
              <a:rPr lang="en-US" dirty="0" err="1">
                <a:cs typeface="Calibri"/>
              </a:rPr>
              <a:t>colour</a:t>
            </a:r>
            <a:r>
              <a:rPr lang="en-US" dirty="0">
                <a:cs typeface="Calibri"/>
              </a:rPr>
              <a:t>.</a:t>
            </a:r>
            <a:endParaRPr lang="en-US" dirty="0"/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· Repeat with the 2nd player in the line throwing the white ball.</a:t>
            </a:r>
            <a:endParaRPr lang="en-US" dirty="0"/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· Match ends after 6 rounds. (this can be shortened if both sides agree)</a:t>
            </a:r>
            <a:endParaRPr lang="en-US" dirty="0"/>
          </a:p>
          <a:p>
            <a:pPr marL="285750" indent="-285750">
              <a:buFont typeface="Calibri"/>
              <a:buChar char="-"/>
            </a:pPr>
            <a:endParaRPr lang="en-US" dirty="0"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6FDE65-17CC-13FB-3DC0-508674807188}"/>
              </a:ext>
            </a:extLst>
          </p:cNvPr>
          <p:cNvSpPr/>
          <p:nvPr/>
        </p:nvSpPr>
        <p:spPr>
          <a:xfrm>
            <a:off x="7257143" y="495904"/>
            <a:ext cx="4438952" cy="59145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2CECBEA4-2377-80D6-B7B7-7A4F9E66D890}"/>
              </a:ext>
            </a:extLst>
          </p:cNvPr>
          <p:cNvSpPr/>
          <p:nvPr/>
        </p:nvSpPr>
        <p:spPr>
          <a:xfrm>
            <a:off x="8152190" y="1596571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43EA2EFB-EA48-2B6A-7113-FA5CB71ECF1F}"/>
              </a:ext>
            </a:extLst>
          </p:cNvPr>
          <p:cNvSpPr/>
          <p:nvPr/>
        </p:nvSpPr>
        <p:spPr>
          <a:xfrm>
            <a:off x="10607522" y="1596570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8840D885-699F-1485-B2BC-C713EA425D02}"/>
              </a:ext>
            </a:extLst>
          </p:cNvPr>
          <p:cNvSpPr/>
          <p:nvPr/>
        </p:nvSpPr>
        <p:spPr>
          <a:xfrm>
            <a:off x="10607523" y="4934856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F23D165F-C9A8-D46D-BD1C-B3B911826514}"/>
              </a:ext>
            </a:extLst>
          </p:cNvPr>
          <p:cNvSpPr/>
          <p:nvPr/>
        </p:nvSpPr>
        <p:spPr>
          <a:xfrm>
            <a:off x="8164285" y="4934856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>
            <a:extLst>
              <a:ext uri="{FF2B5EF4-FFF2-40B4-BE49-F238E27FC236}">
                <a16:creationId xmlns:a16="http://schemas.microsoft.com/office/drawing/2014/main" id="{18D192A7-C6E7-EF26-FEF4-F8F08F4BD8F1}"/>
              </a:ext>
            </a:extLst>
          </p:cNvPr>
          <p:cNvSpPr/>
          <p:nvPr/>
        </p:nvSpPr>
        <p:spPr>
          <a:xfrm>
            <a:off x="8668253" y="5493254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iley Face 12">
            <a:extLst>
              <a:ext uri="{FF2B5EF4-FFF2-40B4-BE49-F238E27FC236}">
                <a16:creationId xmlns:a16="http://schemas.microsoft.com/office/drawing/2014/main" id="{5712F598-EDDC-A33E-5EE0-2C7518C740E5}"/>
              </a:ext>
            </a:extLst>
          </p:cNvPr>
          <p:cNvSpPr/>
          <p:nvPr/>
        </p:nvSpPr>
        <p:spPr>
          <a:xfrm>
            <a:off x="8948459" y="5489222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iley Face 13">
            <a:extLst>
              <a:ext uri="{FF2B5EF4-FFF2-40B4-BE49-F238E27FC236}">
                <a16:creationId xmlns:a16="http://schemas.microsoft.com/office/drawing/2014/main" id="{9A36134B-43CC-F531-A832-0E8CA0823B48}"/>
              </a:ext>
            </a:extLst>
          </p:cNvPr>
          <p:cNvSpPr/>
          <p:nvPr/>
        </p:nvSpPr>
        <p:spPr>
          <a:xfrm>
            <a:off x="9174236" y="5485189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>
            <a:extLst>
              <a:ext uri="{FF2B5EF4-FFF2-40B4-BE49-F238E27FC236}">
                <a16:creationId xmlns:a16="http://schemas.microsoft.com/office/drawing/2014/main" id="{FAE1B14D-4906-DC53-870D-A8F0C4A804C3}"/>
              </a:ext>
            </a:extLst>
          </p:cNvPr>
          <p:cNvSpPr/>
          <p:nvPr/>
        </p:nvSpPr>
        <p:spPr>
          <a:xfrm>
            <a:off x="10331348" y="5491237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iley Face 15">
            <a:extLst>
              <a:ext uri="{FF2B5EF4-FFF2-40B4-BE49-F238E27FC236}">
                <a16:creationId xmlns:a16="http://schemas.microsoft.com/office/drawing/2014/main" id="{B5ADC1B3-84DC-0C54-8176-0C6CE932AEFF}"/>
              </a:ext>
            </a:extLst>
          </p:cNvPr>
          <p:cNvSpPr/>
          <p:nvPr/>
        </p:nvSpPr>
        <p:spPr>
          <a:xfrm>
            <a:off x="9748761" y="5491238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iley Face 16">
            <a:extLst>
              <a:ext uri="{FF2B5EF4-FFF2-40B4-BE49-F238E27FC236}">
                <a16:creationId xmlns:a16="http://schemas.microsoft.com/office/drawing/2014/main" id="{2BB87564-290A-889B-9AA9-3DF0001E1E47}"/>
              </a:ext>
            </a:extLst>
          </p:cNvPr>
          <p:cNvSpPr/>
          <p:nvPr/>
        </p:nvSpPr>
        <p:spPr>
          <a:xfrm>
            <a:off x="10037031" y="5485190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D249D8E-47CA-2B55-816A-C071271E7BD7}"/>
              </a:ext>
            </a:extLst>
          </p:cNvPr>
          <p:cNvSpPr/>
          <p:nvPr/>
        </p:nvSpPr>
        <p:spPr>
          <a:xfrm>
            <a:off x="9180286" y="2987524"/>
            <a:ext cx="145142" cy="14514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B82E162-3F77-5E10-8718-19840D2458A9}"/>
              </a:ext>
            </a:extLst>
          </p:cNvPr>
          <p:cNvCxnSpPr/>
          <p:nvPr/>
        </p:nvCxnSpPr>
        <p:spPr>
          <a:xfrm flipV="1">
            <a:off x="9087959" y="3394326"/>
            <a:ext cx="102002" cy="19340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7BB8E195-370D-EAB5-5F46-5350473263DE}"/>
              </a:ext>
            </a:extLst>
          </p:cNvPr>
          <p:cNvSpPr/>
          <p:nvPr/>
        </p:nvSpPr>
        <p:spPr>
          <a:xfrm>
            <a:off x="9716508" y="3058079"/>
            <a:ext cx="145142" cy="14514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DA9E0E3-59BE-BD04-8110-0C037794042C}"/>
              </a:ext>
            </a:extLst>
          </p:cNvPr>
          <p:cNvCxnSpPr>
            <a:cxnSpLocks/>
          </p:cNvCxnSpPr>
          <p:nvPr/>
        </p:nvCxnSpPr>
        <p:spPr>
          <a:xfrm flipH="1" flipV="1">
            <a:off x="9810850" y="3337882"/>
            <a:ext cx="363664" cy="20469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5EE0CB5B-F540-1E85-C4CF-EBD4D326A06F}"/>
              </a:ext>
            </a:extLst>
          </p:cNvPr>
          <p:cNvSpPr/>
          <p:nvPr/>
        </p:nvSpPr>
        <p:spPr>
          <a:xfrm>
            <a:off x="9476619" y="2775857"/>
            <a:ext cx="145142" cy="1451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87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0" y="1383528"/>
            <a:ext cx="5925989" cy="3167510"/>
          </a:xfrm>
        </p:spPr>
        <p:txBody>
          <a:bodyPr anchor="b">
            <a:normAutofit/>
          </a:bodyPr>
          <a:lstStyle/>
          <a:p>
            <a:pPr algn="r"/>
            <a:r>
              <a:rPr lang="en-US" sz="7400" b="1" dirty="0">
                <a:cs typeface="Calibri Light"/>
              </a:rPr>
              <a:t>NEW AGE KURLING AT TWOA</a:t>
            </a:r>
            <a:endParaRPr lang="en-US" sz="7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1" y="4582814"/>
            <a:ext cx="5925987" cy="13126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dirty="0">
                <a:cs typeface="Calibri"/>
              </a:rPr>
              <a:t>A resource bank of activities of teachers</a:t>
            </a:r>
            <a:endParaRPr lang="en-US"/>
          </a:p>
        </p:txBody>
      </p:sp>
      <p:pic>
        <p:nvPicPr>
          <p:cNvPr id="4" name="Picture 3" descr="Thomas Wolsey School, Ipswich, Suffolk - We also run various courses ...">
            <a:extLst>
              <a:ext uri="{FF2B5EF4-FFF2-40B4-BE49-F238E27FC236}">
                <a16:creationId xmlns:a16="http://schemas.microsoft.com/office/drawing/2014/main" id="{906D6EDE-8113-4612-9676-6F698E69A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3724" y="2470108"/>
            <a:ext cx="2621772" cy="191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864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orts Hall Floor - Flooring Somerset">
            <a:extLst>
              <a:ext uri="{FF2B5EF4-FFF2-40B4-BE49-F238E27FC236}">
                <a16:creationId xmlns:a16="http://schemas.microsoft.com/office/drawing/2014/main" id="{3C1C99AC-42FB-FA2D-CDEC-4E3A175CD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7219" y="-1359872"/>
            <a:ext cx="12733866" cy="95293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F37F28-08C3-D7A6-5018-D8AD98AF765B}"/>
              </a:ext>
            </a:extLst>
          </p:cNvPr>
          <p:cNvSpPr txBox="1"/>
          <p:nvPr/>
        </p:nvSpPr>
        <p:spPr>
          <a:xfrm>
            <a:off x="628952" y="495904"/>
            <a:ext cx="5975047" cy="31393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Outline of Drill:</a:t>
            </a:r>
          </a:p>
          <a:p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Stone Aiming:</a:t>
            </a:r>
          </a:p>
          <a:p>
            <a:endParaRPr lang="en-US" b="1" dirty="0"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We set up a coned grid.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Create a taped or coned area within the </a:t>
            </a:r>
            <a:r>
              <a:rPr lang="en-US" dirty="0" err="1">
                <a:cs typeface="Calibri"/>
              </a:rPr>
              <a:t>centre</a:t>
            </a:r>
            <a:r>
              <a:rPr lang="en-US" dirty="0">
                <a:cs typeface="Calibri"/>
              </a:rPr>
              <a:t> of the grid and place a curling stone in the middle of it. </a:t>
            </a:r>
            <a:endParaRPr lang="en-US" dirty="0"/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Pupils are asked to roll the curling stone towards the grid. The aim is to knock the curling stone out of the square with their own stone.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The activity does not have to be competitive.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2381F8-6313-51F6-A5C9-D4149D6A5A76}"/>
              </a:ext>
            </a:extLst>
          </p:cNvPr>
          <p:cNvSpPr txBox="1"/>
          <p:nvPr/>
        </p:nvSpPr>
        <p:spPr>
          <a:xfrm>
            <a:off x="677332" y="4934855"/>
            <a:ext cx="5975047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Key coaching points: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Use the specific terminology.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Use a ramp where applicable.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Encourage pupils to change the weight and direction of their roll.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6FDE65-17CC-13FB-3DC0-508674807188}"/>
              </a:ext>
            </a:extLst>
          </p:cNvPr>
          <p:cNvSpPr/>
          <p:nvPr/>
        </p:nvSpPr>
        <p:spPr>
          <a:xfrm>
            <a:off x="7257143" y="495904"/>
            <a:ext cx="4438952" cy="59145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A2A17C-E297-E1A0-8FB1-1F42A532F34E}"/>
              </a:ext>
            </a:extLst>
          </p:cNvPr>
          <p:cNvSpPr/>
          <p:nvPr/>
        </p:nvSpPr>
        <p:spPr>
          <a:xfrm>
            <a:off x="8875888" y="2455333"/>
            <a:ext cx="1143000" cy="81844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Magnetic Disk 21">
            <a:extLst>
              <a:ext uri="{FF2B5EF4-FFF2-40B4-BE49-F238E27FC236}">
                <a16:creationId xmlns:a16="http://schemas.microsoft.com/office/drawing/2014/main" id="{B66B561E-A4AF-C739-F4E8-9292EA3F2915}"/>
              </a:ext>
            </a:extLst>
          </p:cNvPr>
          <p:cNvSpPr/>
          <p:nvPr/>
        </p:nvSpPr>
        <p:spPr>
          <a:xfrm>
            <a:off x="9242777" y="2737555"/>
            <a:ext cx="409222" cy="253999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Magnetic Disk 22">
            <a:extLst>
              <a:ext uri="{FF2B5EF4-FFF2-40B4-BE49-F238E27FC236}">
                <a16:creationId xmlns:a16="http://schemas.microsoft.com/office/drawing/2014/main" id="{0981B8A3-8FD6-65F8-CBA2-BB588D84857B}"/>
              </a:ext>
            </a:extLst>
          </p:cNvPr>
          <p:cNvSpPr/>
          <p:nvPr/>
        </p:nvSpPr>
        <p:spPr>
          <a:xfrm>
            <a:off x="9270999" y="4938888"/>
            <a:ext cx="409222" cy="253999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A5B6CA1-BBD4-CD6E-CEDB-9D807956E326}"/>
              </a:ext>
            </a:extLst>
          </p:cNvPr>
          <p:cNvCxnSpPr>
            <a:cxnSpLocks/>
          </p:cNvCxnSpPr>
          <p:nvPr/>
        </p:nvCxnSpPr>
        <p:spPr>
          <a:xfrm flipH="1" flipV="1">
            <a:off x="9415739" y="3112105"/>
            <a:ext cx="123775" cy="17505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miley Face 26">
            <a:extLst>
              <a:ext uri="{FF2B5EF4-FFF2-40B4-BE49-F238E27FC236}">
                <a16:creationId xmlns:a16="http://schemas.microsoft.com/office/drawing/2014/main" id="{F98155CD-8416-FC33-8E45-C1B1FEAC8CD8}"/>
              </a:ext>
            </a:extLst>
          </p:cNvPr>
          <p:cNvSpPr/>
          <p:nvPr/>
        </p:nvSpPr>
        <p:spPr>
          <a:xfrm>
            <a:off x="9557253" y="5422698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7067A03-91A6-1A62-5CB6-24CCC951037A}"/>
              </a:ext>
            </a:extLst>
          </p:cNvPr>
          <p:cNvSpPr/>
          <p:nvPr/>
        </p:nvSpPr>
        <p:spPr>
          <a:xfrm>
            <a:off x="8152190" y="1596571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949FBF8F-30E1-8468-DD8A-4DE0A44A8FD9}"/>
              </a:ext>
            </a:extLst>
          </p:cNvPr>
          <p:cNvSpPr/>
          <p:nvPr/>
        </p:nvSpPr>
        <p:spPr>
          <a:xfrm>
            <a:off x="8149368" y="5601304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DB37AB7-5F15-9DFB-E7BB-89064830841D}"/>
              </a:ext>
            </a:extLst>
          </p:cNvPr>
          <p:cNvSpPr/>
          <p:nvPr/>
        </p:nvSpPr>
        <p:spPr>
          <a:xfrm>
            <a:off x="10446657" y="5598482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7CCDA21-3371-18C8-9F58-1BD06FC4AE45}"/>
              </a:ext>
            </a:extLst>
          </p:cNvPr>
          <p:cNvSpPr/>
          <p:nvPr/>
        </p:nvSpPr>
        <p:spPr>
          <a:xfrm>
            <a:off x="10443834" y="1644549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75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ports Hall Floor - Flooring Somerset">
            <a:extLst>
              <a:ext uri="{FF2B5EF4-FFF2-40B4-BE49-F238E27FC236}">
                <a16:creationId xmlns:a16="http://schemas.microsoft.com/office/drawing/2014/main" id="{3C1C99AC-42FB-FA2D-CDEC-4E3A175CD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7219" y="-1359872"/>
            <a:ext cx="12733866" cy="952936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7F37F28-08C3-D7A6-5018-D8AD98AF765B}"/>
              </a:ext>
            </a:extLst>
          </p:cNvPr>
          <p:cNvSpPr txBox="1"/>
          <p:nvPr/>
        </p:nvSpPr>
        <p:spPr>
          <a:xfrm>
            <a:off x="628952" y="495904"/>
            <a:ext cx="5975047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Outline of Drill:</a:t>
            </a:r>
          </a:p>
          <a:p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Stone Spinning:</a:t>
            </a:r>
          </a:p>
          <a:p>
            <a:endParaRPr lang="en-US" b="1" dirty="0">
              <a:cs typeface="Calibri"/>
            </a:endParaRP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We set up a coned grid.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Pupils can find a space within the grid.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Pupils are asked to spin the curling stone as hard as they can.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For every second that the stone spins, they win a point.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The activity does not have to be competitive.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2381F8-6313-51F6-A5C9-D4149D6A5A76}"/>
              </a:ext>
            </a:extLst>
          </p:cNvPr>
          <p:cNvSpPr txBox="1"/>
          <p:nvPr/>
        </p:nvSpPr>
        <p:spPr>
          <a:xfrm>
            <a:off x="677332" y="4934855"/>
            <a:ext cx="597504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Key coaching points: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Use the specific terminology.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Use a ramp where applicable. 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cs typeface="Calibri"/>
              </a:rPr>
              <a:t>Encourage pupils to spin the stone and not roll it.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6FDE65-17CC-13FB-3DC0-508674807188}"/>
              </a:ext>
            </a:extLst>
          </p:cNvPr>
          <p:cNvSpPr/>
          <p:nvPr/>
        </p:nvSpPr>
        <p:spPr>
          <a:xfrm>
            <a:off x="7257143" y="495904"/>
            <a:ext cx="4438952" cy="591457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Magnetic Disk 21">
            <a:extLst>
              <a:ext uri="{FF2B5EF4-FFF2-40B4-BE49-F238E27FC236}">
                <a16:creationId xmlns:a16="http://schemas.microsoft.com/office/drawing/2014/main" id="{B66B561E-A4AF-C739-F4E8-9292EA3F2915}"/>
              </a:ext>
            </a:extLst>
          </p:cNvPr>
          <p:cNvSpPr/>
          <p:nvPr/>
        </p:nvSpPr>
        <p:spPr>
          <a:xfrm>
            <a:off x="9242777" y="2737555"/>
            <a:ext cx="409222" cy="253999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Magnetic Disk 22">
            <a:extLst>
              <a:ext uri="{FF2B5EF4-FFF2-40B4-BE49-F238E27FC236}">
                <a16:creationId xmlns:a16="http://schemas.microsoft.com/office/drawing/2014/main" id="{0981B8A3-8FD6-65F8-CBA2-BB588D84857B}"/>
              </a:ext>
            </a:extLst>
          </p:cNvPr>
          <p:cNvSpPr/>
          <p:nvPr/>
        </p:nvSpPr>
        <p:spPr>
          <a:xfrm>
            <a:off x="9270999" y="4938888"/>
            <a:ext cx="409222" cy="253999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>
            <a:extLst>
              <a:ext uri="{FF2B5EF4-FFF2-40B4-BE49-F238E27FC236}">
                <a16:creationId xmlns:a16="http://schemas.microsoft.com/office/drawing/2014/main" id="{F98155CD-8416-FC33-8E45-C1B1FEAC8CD8}"/>
              </a:ext>
            </a:extLst>
          </p:cNvPr>
          <p:cNvSpPr/>
          <p:nvPr/>
        </p:nvSpPr>
        <p:spPr>
          <a:xfrm>
            <a:off x="9557253" y="5422698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B7067A03-91A6-1A62-5CB6-24CCC951037A}"/>
              </a:ext>
            </a:extLst>
          </p:cNvPr>
          <p:cNvSpPr/>
          <p:nvPr/>
        </p:nvSpPr>
        <p:spPr>
          <a:xfrm>
            <a:off x="8152190" y="1596571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949FBF8F-30E1-8468-DD8A-4DE0A44A8FD9}"/>
              </a:ext>
            </a:extLst>
          </p:cNvPr>
          <p:cNvSpPr/>
          <p:nvPr/>
        </p:nvSpPr>
        <p:spPr>
          <a:xfrm>
            <a:off x="8149368" y="5601304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DB37AB7-5F15-9DFB-E7BB-89064830841D}"/>
              </a:ext>
            </a:extLst>
          </p:cNvPr>
          <p:cNvSpPr/>
          <p:nvPr/>
        </p:nvSpPr>
        <p:spPr>
          <a:xfrm>
            <a:off x="10446657" y="5598482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67CCDA21-3371-18C8-9F58-1BD06FC4AE45}"/>
              </a:ext>
            </a:extLst>
          </p:cNvPr>
          <p:cNvSpPr/>
          <p:nvPr/>
        </p:nvSpPr>
        <p:spPr>
          <a:xfrm>
            <a:off x="10443834" y="1644549"/>
            <a:ext cx="266095" cy="26609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>
            <a:extLst>
              <a:ext uri="{FF2B5EF4-FFF2-40B4-BE49-F238E27FC236}">
                <a16:creationId xmlns:a16="http://schemas.microsoft.com/office/drawing/2014/main" id="{6508093E-EDA1-9F35-A74E-672A358B6D06}"/>
              </a:ext>
            </a:extLst>
          </p:cNvPr>
          <p:cNvSpPr/>
          <p:nvPr/>
        </p:nvSpPr>
        <p:spPr>
          <a:xfrm>
            <a:off x="9599586" y="2995587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>
            <a:extLst>
              <a:ext uri="{FF2B5EF4-FFF2-40B4-BE49-F238E27FC236}">
                <a16:creationId xmlns:a16="http://schemas.microsoft.com/office/drawing/2014/main" id="{B8AD08CB-933B-EFF4-0581-7134545CCB71}"/>
              </a:ext>
            </a:extLst>
          </p:cNvPr>
          <p:cNvSpPr/>
          <p:nvPr/>
        </p:nvSpPr>
        <p:spPr>
          <a:xfrm>
            <a:off x="8414252" y="3814031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>
            <a:extLst>
              <a:ext uri="{FF2B5EF4-FFF2-40B4-BE49-F238E27FC236}">
                <a16:creationId xmlns:a16="http://schemas.microsoft.com/office/drawing/2014/main" id="{F2F8887B-8AE6-8489-9DAB-3FC77555D6E9}"/>
              </a:ext>
            </a:extLst>
          </p:cNvPr>
          <p:cNvSpPr/>
          <p:nvPr/>
        </p:nvSpPr>
        <p:spPr>
          <a:xfrm>
            <a:off x="10347475" y="3884587"/>
            <a:ext cx="229809" cy="24190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2E2D5CFC-451A-3368-4124-503B5F9EB313}"/>
              </a:ext>
            </a:extLst>
          </p:cNvPr>
          <p:cNvSpPr/>
          <p:nvPr/>
        </p:nvSpPr>
        <p:spPr>
          <a:xfrm>
            <a:off x="8777110" y="3809999"/>
            <a:ext cx="409222" cy="253999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Magnetic Disk 9">
            <a:extLst>
              <a:ext uri="{FF2B5EF4-FFF2-40B4-BE49-F238E27FC236}">
                <a16:creationId xmlns:a16="http://schemas.microsoft.com/office/drawing/2014/main" id="{EAC295AD-D0EE-1281-E9AA-14EB906243D1}"/>
              </a:ext>
            </a:extLst>
          </p:cNvPr>
          <p:cNvSpPr/>
          <p:nvPr/>
        </p:nvSpPr>
        <p:spPr>
          <a:xfrm>
            <a:off x="9934221" y="3626555"/>
            <a:ext cx="409222" cy="253999"/>
          </a:xfrm>
          <a:prstGeom prst="flowChartMagneticDisk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17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1193</Words>
  <Application>Microsoft Office PowerPoint</Application>
  <PresentationFormat>Widescreen</PresentationFormat>
  <Paragraphs>148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Multi-sports at Thomas Wolsey OA</vt:lpstr>
      <vt:lpstr>BOCCIA AT TWOA</vt:lpstr>
      <vt:lpstr>PowerPoint Presentation</vt:lpstr>
      <vt:lpstr>PowerPoint Presentation</vt:lpstr>
      <vt:lpstr>PowerPoint Presentation</vt:lpstr>
      <vt:lpstr>PowerPoint Presentation</vt:lpstr>
      <vt:lpstr>NEW AGE KURLING AT TWOA</vt:lpstr>
      <vt:lpstr>PowerPoint Presentation</vt:lpstr>
      <vt:lpstr>PowerPoint Presentation</vt:lpstr>
      <vt:lpstr>PowerPoint Presentation</vt:lpstr>
      <vt:lpstr>PowerPoint Presentation</vt:lpstr>
      <vt:lpstr>TABLE CRICKET AT TWOA</vt:lpstr>
      <vt:lpstr>PowerPoint Presentation</vt:lpstr>
      <vt:lpstr>BOWLING AT TWOA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Emily Webster</cp:lastModifiedBy>
  <cp:revision>244</cp:revision>
  <dcterms:created xsi:type="dcterms:W3CDTF">2023-12-07T10:40:04Z</dcterms:created>
  <dcterms:modified xsi:type="dcterms:W3CDTF">2023-12-07T23:21:59Z</dcterms:modified>
</cp:coreProperties>
</file>